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67"/>
  </p:handoutMasterIdLst>
  <p:sldIdLst>
    <p:sldId id="256" r:id="rId4"/>
    <p:sldId id="751" r:id="rId5"/>
    <p:sldId id="844" r:id="rId6"/>
    <p:sldId id="279" r:id="rId7"/>
    <p:sldId id="759" r:id="rId9"/>
    <p:sldId id="760" r:id="rId10"/>
    <p:sldId id="781" r:id="rId11"/>
    <p:sldId id="936" r:id="rId12"/>
    <p:sldId id="937" r:id="rId13"/>
    <p:sldId id="938" r:id="rId14"/>
    <p:sldId id="939" r:id="rId15"/>
    <p:sldId id="940" r:id="rId16"/>
    <p:sldId id="981" r:id="rId17"/>
    <p:sldId id="982" r:id="rId18"/>
    <p:sldId id="1023" r:id="rId19"/>
    <p:sldId id="1024" r:id="rId20"/>
    <p:sldId id="1025" r:id="rId21"/>
    <p:sldId id="896" r:id="rId22"/>
    <p:sldId id="1026" r:id="rId23"/>
    <p:sldId id="1027" r:id="rId24"/>
    <p:sldId id="1028" r:id="rId25"/>
    <p:sldId id="1029" r:id="rId26"/>
    <p:sldId id="1030" r:id="rId27"/>
    <p:sldId id="1031" r:id="rId28"/>
    <p:sldId id="1033" r:id="rId29"/>
    <p:sldId id="1034" r:id="rId30"/>
    <p:sldId id="1035" r:id="rId31"/>
    <p:sldId id="1036" r:id="rId32"/>
    <p:sldId id="1037" r:id="rId33"/>
    <p:sldId id="1038" r:id="rId34"/>
    <p:sldId id="1039" r:id="rId35"/>
    <p:sldId id="897" r:id="rId36"/>
    <p:sldId id="1040" r:id="rId37"/>
    <p:sldId id="1041" r:id="rId38"/>
    <p:sldId id="1042" r:id="rId39"/>
    <p:sldId id="1043" r:id="rId40"/>
    <p:sldId id="1044" r:id="rId41"/>
    <p:sldId id="1045" r:id="rId42"/>
    <p:sldId id="1046" r:id="rId43"/>
    <p:sldId id="1047" r:id="rId44"/>
    <p:sldId id="1048" r:id="rId45"/>
    <p:sldId id="898" r:id="rId46"/>
    <p:sldId id="1049" r:id="rId47"/>
    <p:sldId id="1051" r:id="rId48"/>
    <p:sldId id="1052" r:id="rId49"/>
    <p:sldId id="829" r:id="rId50"/>
    <p:sldId id="1053" r:id="rId51"/>
    <p:sldId id="1055" r:id="rId52"/>
    <p:sldId id="899" r:id="rId53"/>
    <p:sldId id="1056" r:id="rId54"/>
    <p:sldId id="1057" r:id="rId55"/>
    <p:sldId id="1058" r:id="rId56"/>
    <p:sldId id="1059" r:id="rId57"/>
    <p:sldId id="1060" r:id="rId58"/>
    <p:sldId id="1061" r:id="rId59"/>
    <p:sldId id="1062" r:id="rId60"/>
    <p:sldId id="1063" r:id="rId61"/>
    <p:sldId id="1064" r:id="rId62"/>
    <p:sldId id="1065" r:id="rId63"/>
    <p:sldId id="1066" r:id="rId64"/>
    <p:sldId id="1067" r:id="rId65"/>
    <p:sldId id="270" r:id="rId66"/>
  </p:sldIdLst>
  <p:sldSz cx="12192000" cy="6858000"/>
  <p:notesSz cx="7103745" cy="10234295"/>
  <p:embeddedFontLst>
    <p:embeddedFont>
      <p:font typeface="黑体" panose="02010609060101010101" charset="-122"/>
      <p:regular r:id="rId72"/>
    </p:embeddedFont>
    <p:embeddedFont>
      <p:font typeface="微软雅黑" panose="020B0503020204020204" charset="-122"/>
      <p:regular r:id="rId73"/>
    </p:embeddedFont>
    <p:embeddedFont>
      <p:font typeface="华文细黑" panose="02010600040101010101" charset="-122"/>
      <p:regular r:id="rId74"/>
    </p:embeddedFont>
    <p:embeddedFont>
      <p:font typeface="等线" panose="02010600030101010101" charset="-122"/>
      <p:regular r:id="rId7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3B96D"/>
    <a:srgbClr val="DAE3F3"/>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2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5" Type="http://schemas.openxmlformats.org/officeDocument/2006/relationships/font" Target="fonts/font4.fntdata"/><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4" Type="http://schemas.openxmlformats.org/officeDocument/2006/relationships/slideLayout" Target="../slideLayouts/slideLayout14.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43.xml"/><Relationship Id="rId1" Type="http://schemas.openxmlformats.org/officeDocument/2006/relationships/tags" Target="../tags/tag4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4" Type="http://schemas.openxmlformats.org/officeDocument/2006/relationships/slideLayout" Target="../slideLayouts/slideLayout14.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tags" Target="../tags/tag58.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tags" Target="../tags/tag60.xml"/><Relationship Id="rId1" Type="http://schemas.openxmlformats.org/officeDocument/2006/relationships/tags" Target="../tags/tag5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tags" Target="../tags/tag62.xml"/><Relationship Id="rId1" Type="http://schemas.openxmlformats.org/officeDocument/2006/relationships/tags" Target="../tags/tag6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4.xml"/><Relationship Id="rId1" Type="http://schemas.openxmlformats.org/officeDocument/2006/relationships/tags" Target="../tags/tag6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6.xml"/><Relationship Id="rId1" Type="http://schemas.openxmlformats.org/officeDocument/2006/relationships/tags" Target="../tags/tag6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8.xml"/><Relationship Id="rId1" Type="http://schemas.openxmlformats.org/officeDocument/2006/relationships/tags" Target="../tags/tag6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0.png"/><Relationship Id="rId1" Type="http://schemas.openxmlformats.org/officeDocument/2006/relationships/tags" Target="../tags/tag6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1.xml"/><Relationship Id="rId1" Type="http://schemas.openxmlformats.org/officeDocument/2006/relationships/tags" Target="../tags/tag7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3.xml"/><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tags" Target="../tags/tag74.xml"/></Relationships>
</file>

<file path=ppt/slides/_rels/slide28.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3" Type="http://schemas.openxmlformats.org/officeDocument/2006/relationships/slideLayout" Target="../slideLayouts/slideLayout14.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5" Type="http://schemas.openxmlformats.org/officeDocument/2006/relationships/slideLayout" Target="../slideLayouts/slideLayout14.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image" Target="../media/image24.jpeg"/><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7.xml"/></Relationships>
</file>

<file path=ppt/slides/_rels/slide31.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5" Type="http://schemas.openxmlformats.org/officeDocument/2006/relationships/slideLayout" Target="../slideLayouts/slideLayout14.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image" Target="../media/image24.jpeg"/><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tags" Target="../tags/tag10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2.xml"/><Relationship Id="rId1" Type="http://schemas.openxmlformats.org/officeDocument/2006/relationships/tags" Target="../tags/tag12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4.xml"/><Relationship Id="rId1" Type="http://schemas.openxmlformats.org/officeDocument/2006/relationships/tags" Target="../tags/tag12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25.png"/><Relationship Id="rId1" Type="http://schemas.openxmlformats.org/officeDocument/2006/relationships/tags" Target="../tags/tag12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7.xml"/><Relationship Id="rId1" Type="http://schemas.openxmlformats.org/officeDocument/2006/relationships/tags" Target="../tags/tag12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9.xml"/><Relationship Id="rId1" Type="http://schemas.openxmlformats.org/officeDocument/2006/relationships/tags" Target="../tags/tag12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1.xml"/><Relationship Id="rId1" Type="http://schemas.openxmlformats.org/officeDocument/2006/relationships/tags" Target="../tags/tag130.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13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png"/><Relationship Id="rId2" Type="http://schemas.openxmlformats.org/officeDocument/2006/relationships/tags" Target="../tags/tag134.xml"/><Relationship Id="rId1" Type="http://schemas.openxmlformats.org/officeDocument/2006/relationships/tags" Target="../tags/tag1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6.xml"/><Relationship Id="rId1" Type="http://schemas.openxmlformats.org/officeDocument/2006/relationships/tags" Target="../tags/tag13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png"/><Relationship Id="rId2" Type="http://schemas.openxmlformats.org/officeDocument/2006/relationships/tags" Target="../tags/tag138.xml"/><Relationship Id="rId1" Type="http://schemas.openxmlformats.org/officeDocument/2006/relationships/tags" Target="../tags/tag137.xml"/></Relationships>
</file>

<file path=ppt/slides/_rels/slide43.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image" Target="../media/image30.jpeg"/><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6" Type="http://schemas.openxmlformats.org/officeDocument/2006/relationships/slideLayout" Target="../slideLayouts/slideLayout14.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9.xml"/></Relationships>
</file>

<file path=ppt/slides/_rels/slide44.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2" Type="http://schemas.openxmlformats.org/officeDocument/2006/relationships/slideLayout" Target="../slideLayouts/slideLayout1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45.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slideLayout" Target="../slideLayouts/slideLayout14.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tags" Target="../tags/tag164.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1.png"/><Relationship Id="rId2" Type="http://schemas.openxmlformats.org/officeDocument/2006/relationships/tags" Target="../tags/tag176.xml"/><Relationship Id="rId1" Type="http://schemas.openxmlformats.org/officeDocument/2006/relationships/tags" Target="../tags/tag175.xml"/></Relationships>
</file>

<file path=ppt/slides/_rels/slide47.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6" Type="http://schemas.openxmlformats.org/officeDocument/2006/relationships/slideLayout" Target="../slideLayouts/slideLayout14.xml"/><Relationship Id="rId25" Type="http://schemas.openxmlformats.org/officeDocument/2006/relationships/tags" Target="../tags/tag201.xml"/><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tags" Target="../tags/tag178.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48.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4" Type="http://schemas.openxmlformats.org/officeDocument/2006/relationships/slideLayout" Target="../slideLayouts/slideLayout14.xml"/><Relationship Id="rId23" Type="http://schemas.openxmlformats.org/officeDocument/2006/relationships/tags" Target="../tags/tag224.xml"/><Relationship Id="rId22" Type="http://schemas.openxmlformats.org/officeDocument/2006/relationships/tags" Target="../tags/tag223.xml"/><Relationship Id="rId21" Type="http://schemas.openxmlformats.org/officeDocument/2006/relationships/tags" Target="../tags/tag222.xml"/><Relationship Id="rId20" Type="http://schemas.openxmlformats.org/officeDocument/2006/relationships/tags" Target="../tags/tag221.xml"/><Relationship Id="rId2" Type="http://schemas.openxmlformats.org/officeDocument/2006/relationships/tags" Target="../tags/tag203.xml"/><Relationship Id="rId19" Type="http://schemas.openxmlformats.org/officeDocument/2006/relationships/tags" Target="../tags/tag220.xml"/><Relationship Id="rId18" Type="http://schemas.openxmlformats.org/officeDocument/2006/relationships/tags" Target="../tags/tag219.xml"/><Relationship Id="rId17" Type="http://schemas.openxmlformats.org/officeDocument/2006/relationships/tags" Target="../tags/tag218.xml"/><Relationship Id="rId16" Type="http://schemas.openxmlformats.org/officeDocument/2006/relationships/tags" Target="../tags/tag217.xml"/><Relationship Id="rId15" Type="http://schemas.openxmlformats.org/officeDocument/2006/relationships/tags" Target="../tags/tag216.xml"/><Relationship Id="rId14" Type="http://schemas.openxmlformats.org/officeDocument/2006/relationships/tags" Target="../tags/tag215.xml"/><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2.png"/><Relationship Id="rId2" Type="http://schemas.openxmlformats.org/officeDocument/2006/relationships/tags" Target="../tags/tag226.xml"/><Relationship Id="rId1" Type="http://schemas.openxmlformats.org/officeDocument/2006/relationships/tags" Target="../tags/tag22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3.png"/><Relationship Id="rId2" Type="http://schemas.openxmlformats.org/officeDocument/2006/relationships/tags" Target="../tags/tag228.xml"/><Relationship Id="rId1" Type="http://schemas.openxmlformats.org/officeDocument/2006/relationships/tags" Target="../tags/tag22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0.xml"/><Relationship Id="rId1" Type="http://schemas.openxmlformats.org/officeDocument/2006/relationships/tags" Target="../tags/tag22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34.png"/><Relationship Id="rId1" Type="http://schemas.openxmlformats.org/officeDocument/2006/relationships/tags" Target="../tags/tag23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3.xml"/><Relationship Id="rId1" Type="http://schemas.openxmlformats.org/officeDocument/2006/relationships/tags" Target="../tags/tag232.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tags" Target="../tags/tag234.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7.png"/><Relationship Id="rId2" Type="http://schemas.openxmlformats.org/officeDocument/2006/relationships/tags" Target="../tags/tag236.xml"/><Relationship Id="rId1" Type="http://schemas.openxmlformats.org/officeDocument/2006/relationships/tags" Target="../tags/tag23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7.png"/><Relationship Id="rId2" Type="http://schemas.openxmlformats.org/officeDocument/2006/relationships/tags" Target="../tags/tag238.xml"/><Relationship Id="rId1" Type="http://schemas.openxmlformats.org/officeDocument/2006/relationships/tags" Target="../tags/tag237.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8.png"/><Relationship Id="rId2" Type="http://schemas.openxmlformats.org/officeDocument/2006/relationships/tags" Target="../tags/tag240.xml"/><Relationship Id="rId1" Type="http://schemas.openxmlformats.org/officeDocument/2006/relationships/tags" Target="../tags/tag23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9.png"/><Relationship Id="rId2" Type="http://schemas.openxmlformats.org/officeDocument/2006/relationships/tags" Target="../tags/tag242.xml"/><Relationship Id="rId1" Type="http://schemas.openxmlformats.org/officeDocument/2006/relationships/tags" Target="../tags/tag24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4.xml"/><Relationship Id="rId1" Type="http://schemas.openxmlformats.org/officeDocument/2006/relationships/tags" Target="../tags/tag243.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0400" y="1254125"/>
            <a:ext cx="10870565" cy="50145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二、口腔护理技术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4580" y="1430655"/>
            <a:ext cx="990790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操作者准备</a:t>
            </a:r>
            <a:r>
              <a:rPr lang="zh-CN" altLang="en-US" dirty="0">
                <a:latin typeface="微软雅黑" panose="020B0503020204020204" charset="-122"/>
                <a:ea typeface="微软雅黑" panose="020B0503020204020204" charset="-122"/>
              </a:rPr>
              <a:t>　衣帽整洁，洗手，戴口罩，熟悉口腔卫生的相关知识和特殊口腔护理的操作方法，向患者解释口腔卫生的重要性、特殊口腔护理的目的和注意事项。</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用物准备</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（1）治疗盘内备：治疗碗 2 个（1 个内盛漱口液，1 个盛浸有漱口液的无菌棉球）、镊子 1 把、弯止血钳 1 把、压舌板 1 个、弯盘、吸水管、手电筒和治疗巾，需要时备开口器。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（2）治疗盘外备：常用漱口溶液（表 10-1）、外用药按需要准备，如口唇干裂涂石蜡油；口腔黏膜溃疡可酌情选用冰硼散、锡类散、西瓜霜、制菌霉素甘油等。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患者了解特殊口腔护理意义及配合方法。病情允许可取侧卧位、半坐位或仰卧，仰卧位的患者头偏向一侧。</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清洁、宽敞、明亮。</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0400" y="1254125"/>
            <a:ext cx="10870565" cy="50145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二、口腔护理技术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07745" y="1938655"/>
            <a:ext cx="990790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用物准备</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（1）治疗盘内备：治疗碗 2 个（1 个内盛漱口液，1 个盛浸有漱口液的无菌棉球）、镊子 1 把、弯止血钳 1 把、压舌板 1 个、弯盘、吸水管、手电筒和治疗巾，需要时备开口器。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（2）治疗盘外备：常用漱口溶液（表 10-1）、外用药按需要准备，如口唇干裂涂石蜡油；口腔黏膜溃疡可酌情选用冰硼散、锡类散、西瓜霜、制菌霉素甘油等。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患者了解特殊口腔护理意义及配合方法。病情允许可取侧卧位、半坐位或仰卧，仰卧位的患者头偏向一侧。</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清洁、宽敞、明亮。</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0400" y="1043305"/>
            <a:ext cx="11205210" cy="55314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二、口腔护理技术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2365" y="1100455"/>
            <a:ext cx="9907905"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口腔护理技术操作步骤及要点说明见表 10-2。</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rcRect t="1298"/>
          <a:stretch>
            <a:fillRect/>
          </a:stretch>
        </p:blipFill>
        <p:spPr>
          <a:xfrm>
            <a:off x="1142365" y="2080260"/>
            <a:ext cx="5017770" cy="4346575"/>
          </a:xfrm>
          <a:prstGeom prst="rect">
            <a:avLst/>
          </a:prstGeom>
        </p:spPr>
      </p:pic>
      <p:pic>
        <p:nvPicPr>
          <p:cNvPr id="5" name="图片 4"/>
          <p:cNvPicPr>
            <a:picLocks noChangeAspect="1"/>
          </p:cNvPicPr>
          <p:nvPr/>
        </p:nvPicPr>
        <p:blipFill>
          <a:blip r:embed="rId4"/>
          <a:stretch>
            <a:fillRect/>
          </a:stretch>
        </p:blipFill>
        <p:spPr>
          <a:xfrm>
            <a:off x="6245860" y="3487420"/>
            <a:ext cx="5514975" cy="1914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0400" y="1254125"/>
            <a:ext cx="10870565" cy="50145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二、口腔护理技术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8535" y="1557655"/>
            <a:ext cx="9907905" cy="440753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（1）患者感到清洁、舒适、口腔无异味。（2）患者及家属学会口腔清洁和保健的方法。（3）口腔内无感染和溃疡，牙龈无出血。</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擦洗时动作要轻，特别是对凝血功能较差的患者，以免损伤口腔黏膜。（2）昏迷患者禁忌漱口，需用开口器，应从臼齿处放入，对牙关紧闭者不可用暴力使其开口。（3）对活动义齿应先取下，用牙刷刷洗义齿的各面，用冷水冲洗干净，待患者漱口后再戴上。（4）长期应用抗生素者，应观察口腔黏膜有无真菌感染。（5）传染病患者用物须按消毒隔离原则处理。</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向患者及家属宣传口腔卫生的重要性，介绍口腔健康维护的有关知识，使患者了解戒烟、合理饮食、进食后漱口的习惯与保持口腔健康的关系，患者及家属能自觉有效地维护口腔健康，预防口腔感染等并发症的发生。</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itle 6"/>
          <p:cNvSpPr txBox="1"/>
          <p:nvPr>
            <p:custDataLst>
              <p:tags r:id="rId1"/>
            </p:custDataLst>
          </p:nvPr>
        </p:nvSpPr>
        <p:spPr>
          <a:xfrm>
            <a:off x="938530" y="1435735"/>
            <a:ext cx="10057765" cy="127952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护士应向患者及家属宣传口腔卫生的重要性，介绍口腔健康维护的有关知识，使患者及家属能自觉有效地维护口腔健康，预防口腔感染等并发症的发生。（</a:t>
            </a:r>
            <a:r>
              <a:rPr altLang="zh-CN"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222</a:t>
            </a:r>
            <a:r>
              <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rPr>
              <a:t>（一）口腔卫生指导</a:t>
            </a:r>
            <a:endPar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1" name="组合 60"/>
          <p:cNvGrpSpPr/>
          <p:nvPr/>
        </p:nvGrpSpPr>
        <p:grpSpPr>
          <a:xfrm>
            <a:off x="938530" y="3365500"/>
            <a:ext cx="2079625" cy="1595438"/>
            <a:chOff x="3200" y="3624"/>
            <a:chExt cx="3276" cy="2513"/>
          </a:xfrm>
        </p:grpSpPr>
        <p:sp>
          <p:nvSpPr>
            <p:cNvPr id="51" name="任意多边形 50"/>
            <p:cNvSpPr/>
            <p:nvPr>
              <p:custDataLst>
                <p:tags r:id="rId2"/>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3"/>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4"/>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5"/>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6"/>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养成良好的口腔</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卫生习惯</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734118" y="3365500"/>
            <a:ext cx="2079625" cy="1595438"/>
            <a:chOff x="7962" y="3624"/>
            <a:chExt cx="3276" cy="2513"/>
          </a:xfrm>
        </p:grpSpPr>
        <p:sp>
          <p:nvSpPr>
            <p:cNvPr id="50" name="任意多边形 49"/>
            <p:cNvSpPr/>
            <p:nvPr>
              <p:custDataLst>
                <p:tags r:id="rId7"/>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0"/>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1"/>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口腔清洁用具的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使用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586855" y="3365500"/>
            <a:ext cx="2079625" cy="1595438"/>
            <a:chOff x="12724" y="3624"/>
            <a:chExt cx="3276" cy="2513"/>
          </a:xfrm>
        </p:grpSpPr>
        <p:sp>
          <p:nvSpPr>
            <p:cNvPr id="41" name="任意多边形 40"/>
            <p:cNvSpPr/>
            <p:nvPr>
              <p:custDataLst>
                <p:tags r:id="rId12"/>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3"/>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4"/>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5"/>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6"/>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卧床休息</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4" name="Title 6"/>
          <p:cNvSpPr txBox="1"/>
          <p:nvPr>
            <p:custDataLst>
              <p:tags r:id="rId17"/>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三、口腔健康及保健</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9317990" y="3330258"/>
            <a:ext cx="2079625" cy="1595437"/>
            <a:chOff x="3200" y="6297"/>
            <a:chExt cx="3276" cy="2513"/>
          </a:xfrm>
        </p:grpSpPr>
        <p:sp>
          <p:nvSpPr>
            <p:cNvPr id="3" name="任意多边形 2"/>
            <p:cNvSpPr/>
            <p:nvPr>
              <p:custDataLst>
                <p:tags r:id="rId18"/>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 name="矩形 4"/>
            <p:cNvSpPr/>
            <p:nvPr>
              <p:custDataLst>
                <p:tags r:id="rId19"/>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20"/>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21"/>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22"/>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牙线使用法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0400" y="1254125"/>
            <a:ext cx="10870565" cy="50145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三、口腔健康及保健</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1095" y="1845945"/>
            <a:ext cx="6188710"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（二）义齿清洁护理</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义齿与真牙一样也会积聚一些食物碎屑及牙石和牙菌斑等，同样需要清洁护理。每次餐后都应及时取下义齿并认真清洗，可用小的软毛刷涂牙膏或义齿清洗液轻轻刷洗义齿的各面，冷水冲洗干净，漱口后戴上（昏迷患者的义齿清醒后方可戴上）。患者白天应配戴义齿，以增进咀嚼功能，保证良好的口腔外形，晚上将义齿取下放于固定的冷水杯中，以防丢失和损伤，每日换水一次。不可用热水和乙醇等消毒液浸泡、刷洗，以免变色、变形和老化。</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640320" y="2546350"/>
            <a:ext cx="3005455" cy="267081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208597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头发护理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4742180" y="2180908"/>
            <a:ext cx="2533650"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lnSpc>
                <a:spcPct val="100000"/>
              </a:lnSpc>
              <a:buClrTx/>
              <a:buSzTx/>
              <a:buFontTx/>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（二）病情及治疗情况评估</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4742180" y="2653983"/>
            <a:ext cx="2533650"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7721918" y="218090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lnSpc>
                <a:spcPct val="100000"/>
              </a:lnSpc>
            </a:pPr>
            <a:r>
              <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（三）头发护理知识及自理能力评估</a:t>
            </a:r>
            <a:endParaRPr lang="en-US" altLang="zh-CN" sz="1600" b="1"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7721918" y="2653983"/>
            <a:ext cx="2532063"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5" name="矩形 4"/>
          <p:cNvSpPr/>
          <p:nvPr>
            <p:custDataLst>
              <p:tags r:id="rId5"/>
            </p:custDataLst>
          </p:nvPr>
        </p:nvSpPr>
        <p:spPr>
          <a:xfrm>
            <a:off x="1764030" y="2180908"/>
            <a:ext cx="2532063" cy="47307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r>
              <a:rPr sz="1600" b="1" strike="noStrike" noProof="1">
                <a:solidFill>
                  <a:schemeClr val="bg1"/>
                </a:solidFill>
                <a:latin typeface="微软雅黑" panose="020B0503020204020204" charset="-122"/>
                <a:ea typeface="微软雅黑" panose="020B0503020204020204" charset="-122"/>
              </a:rPr>
              <a:t>（一）头发及头皮状况</a:t>
            </a:r>
            <a:endParaRPr sz="1600" b="1" strike="noStrike" noProof="1">
              <a:solidFill>
                <a:schemeClr val="bg1"/>
              </a:solidFill>
              <a:latin typeface="微软雅黑" panose="020B0503020204020204" charset="-122"/>
              <a:ea typeface="微软雅黑" panose="020B0503020204020204" charset="-122"/>
            </a:endParaRPr>
          </a:p>
          <a:p>
            <a:pPr algn="ctr" fontAlgn="base"/>
            <a:r>
              <a:rPr sz="1600" b="1" strike="noStrike" noProof="1">
                <a:solidFill>
                  <a:schemeClr val="bg1"/>
                </a:solidFill>
                <a:latin typeface="微软雅黑" panose="020B0503020204020204" charset="-122"/>
                <a:ea typeface="微软雅黑" panose="020B0503020204020204" charset="-122"/>
              </a:rPr>
              <a:t>评估</a:t>
            </a:r>
            <a:endParaRPr sz="1600" b="1" strike="noStrike" noProof="1">
              <a:solidFill>
                <a:schemeClr val="bg1"/>
              </a:solidFill>
              <a:latin typeface="微软雅黑" panose="020B0503020204020204" charset="-122"/>
              <a:ea typeface="微软雅黑" panose="020B0503020204020204" charset="-122"/>
            </a:endParaRPr>
          </a:p>
        </p:txBody>
      </p:sp>
      <p:sp>
        <p:nvSpPr>
          <p:cNvPr id="6" name="矩形 5"/>
          <p:cNvSpPr/>
          <p:nvPr>
            <p:custDataLst>
              <p:tags r:id="rId6"/>
            </p:custDataLst>
          </p:nvPr>
        </p:nvSpPr>
        <p:spPr>
          <a:xfrm>
            <a:off x="1764030" y="2653983"/>
            <a:ext cx="2532063" cy="2640013"/>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1986280" y="2850833"/>
            <a:ext cx="2089150" cy="2130425"/>
          </a:xfrm>
          <a:prstGeom prst="rect">
            <a:avLst/>
          </a:prstGeom>
        </p:spPr>
        <p:txBody>
          <a:bodyPr wrap="square" tIns="46800" bIns="46800">
            <a:normAutofit lnSpcReduction="20000"/>
          </a:bodyPr>
          <a:p>
            <a:pPr lvl="0" algn="just" fontAlgn="base">
              <a:lnSpc>
                <a:spcPct val="120000"/>
              </a:lnSpc>
              <a:spcAft>
                <a:spcPts val="1000"/>
              </a:spcAft>
              <a:defRPr/>
            </a:pPr>
            <a:r>
              <a:rPr lang="zh-CN" altLang="en-US" sz="1500" b="0" strike="noStrike" spc="50" noProof="1">
                <a:solidFill>
                  <a:srgbClr val="000000"/>
                </a:solidFill>
                <a:uFillTx/>
                <a:latin typeface="微软雅黑" panose="020B0503020204020204" charset="-122"/>
                <a:ea typeface="微软雅黑" panose="020B0503020204020204" charset="-122"/>
                <a:cs typeface="+mn-cs"/>
                <a:sym typeface="+mn-ea"/>
              </a:rPr>
              <a:t>评估头发的分布、长度、疏密、清洁状况，有无光泽、发质是否粗糙、尾端有无分叉；头皮有无瘙痒、抓痕；有无头皮屑、擦伤等情况。</a:t>
            </a:r>
            <a:endParaRPr lang="zh-CN" altLang="en-US" sz="1500" b="0" strike="noStrike" spc="50" noProof="1">
              <a:solidFill>
                <a:srgbClr val="000000"/>
              </a:solidFill>
              <a:uFillTx/>
              <a:latin typeface="微软雅黑" panose="020B0503020204020204" charset="-122"/>
              <a:ea typeface="微软雅黑" panose="020B0503020204020204" charset="-122"/>
              <a:cs typeface="+mn-cs"/>
              <a:sym typeface="+mn-ea"/>
            </a:endParaRPr>
          </a:p>
        </p:txBody>
      </p:sp>
      <p:sp>
        <p:nvSpPr>
          <p:cNvPr id="26" name="矩形 25"/>
          <p:cNvSpPr/>
          <p:nvPr>
            <p:custDataLst>
              <p:tags r:id="rId8"/>
            </p:custDataLst>
          </p:nvPr>
        </p:nvSpPr>
        <p:spPr>
          <a:xfrm>
            <a:off x="7980680" y="2852420"/>
            <a:ext cx="2130425" cy="2130425"/>
          </a:xfrm>
          <a:prstGeom prst="rect">
            <a:avLst/>
          </a:prstGeom>
        </p:spPr>
        <p:txBody>
          <a:bodyPr wrap="square" tIns="46800" bIns="46800"/>
          <a:p>
            <a:pPr lvl="0" algn="just" fontAlgn="base">
              <a:lnSpc>
                <a:spcPct val="120000"/>
              </a:lnSpc>
              <a:spcAft>
                <a:spcPts val="1000"/>
              </a:spcAft>
              <a:defRPr/>
            </a:pPr>
            <a:r>
              <a:rPr lang="zh-CN" altLang="en-US" sz="1500" b="0"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患者及家属对头发清洁护理重要性及相关知识的了解程度，患者的自理能力等。</a:t>
            </a:r>
            <a:endParaRPr lang="zh-CN" altLang="en-US" sz="1500" b="0"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4964430" y="2850833"/>
            <a:ext cx="2089150" cy="2130425"/>
          </a:xfrm>
          <a:prstGeom prst="rect">
            <a:avLst/>
          </a:prstGeom>
        </p:spPr>
        <p:txBody>
          <a:bodyPr wrap="square" tIns="46800" bIns="46800">
            <a:normAutofit/>
          </a:bodyPr>
          <a:p>
            <a:pPr lvl="0" algn="just" fontAlgn="base">
              <a:lnSpc>
                <a:spcPct val="120000"/>
              </a:lnSpc>
              <a:spcAft>
                <a:spcPts val="1000"/>
              </a:spcAft>
              <a:defRPr/>
            </a:pPr>
            <a:r>
              <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患病及一些治疗的需要均会妨碍患者头发的清洁。</a:t>
            </a:r>
            <a:endParaRPr lang="zh-CN" altLang="en-US" sz="1500" b="0"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4199255" y="489553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7182168" y="4895533"/>
            <a:ext cx="498475" cy="298450"/>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 name="Title 6"/>
          <p:cNvSpPr txBox="1"/>
          <p:nvPr>
            <p:custDataLst>
              <p:tags r:id="rId1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一、头发护理评估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94715" y="1929130"/>
            <a:ext cx="589089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（一）床上梳头</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对生活不能自理的患者，护士协助梳发。</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按摩头皮，促进血液循环及代谢。（2）除去污秽和脱落的头发、头屑，使患者清洁、舒适和美观。</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（1）患者的病情、自理能力、个人卫生习惯、对自身仪表的重视程度、心理反应及合作程度。（2）头发的生长状态、清洁度和皮脂分泌情况。</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440930" y="2231390"/>
            <a:ext cx="3186430" cy="322643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3635" y="2137410"/>
            <a:ext cx="599567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衣帽整洁，洗手，戴口罩，熟悉护发相关知识，向患者解释头发护理的重要性。2. 用物准备　治疗巾、梳子、30% 乙醇、纸袋、橡皮圈、发夹（必要时）手消毒液等。治疗车下备生活垃圾桶。3. 患者准备　介绍头发护理的目的，取得患者的合作与信任。病情允许，取坐位、半坐卧位；病情较重，取侧卧位或平卧位头偏向一侧。4. 环境准备　清洁、宽敞、明亮、无异味的环境。</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201660" y="2656840"/>
            <a:ext cx="2247900" cy="2895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49045" y="1849755"/>
            <a:ext cx="8142605"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床上梳头技术操作步骤及要点说明见表 10-3。</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94410" y="2944495"/>
            <a:ext cx="5334000" cy="2790825"/>
          </a:xfrm>
          <a:prstGeom prst="rect">
            <a:avLst/>
          </a:prstGeom>
        </p:spPr>
      </p:pic>
      <p:pic>
        <p:nvPicPr>
          <p:cNvPr id="7" name="图片 6"/>
          <p:cNvPicPr>
            <a:picLocks noChangeAspect="1"/>
          </p:cNvPicPr>
          <p:nvPr/>
        </p:nvPicPr>
        <p:blipFill>
          <a:blip r:embed="rId4"/>
          <a:stretch>
            <a:fillRect/>
          </a:stretch>
        </p:blipFill>
        <p:spPr>
          <a:xfrm>
            <a:off x="6328410" y="3826510"/>
            <a:ext cx="5181600"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6980"/>
            <a:ext cx="10870565" cy="499491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62660" y="1384300"/>
            <a:ext cx="1031684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（1）操作轻柔，患者感觉舒适。（2）护患沟通有效，满足患者心身需要。（3）患者外观整洁，心情愉快。</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护士在为患者进行头发护理过程中，应特别注意患者的个人喜好，尊重患者的习惯，对于头发编成辫的患者，每天至少将发辫松开一次，经梳理后再编好。（2）头发梳理过程中，可用指腹按摩头皮，观察头发、头皮情况，发现头皮感染、头屑过多时，应报告医生并给予处理。</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及家属讲解头发健康和保养知识，指导其正确选择梳头用具，掌握正确梳理头发和按摩头皮的技巧。（2）鼓励并协助有自理能力的患者每天梳理头发，保持头发的整齐与清洁，维护良好的个人外观，获得最佳的身心状态。</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821815"/>
            <a:ext cx="10870565" cy="41033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7260" y="2093595"/>
            <a:ext cx="1031684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sym typeface="+mn-ea"/>
              </a:rPr>
              <a:t>（二）床上洗发</a:t>
            </a:r>
            <a:endParaRPr lang="zh-CN" altLang="en-US" b="1" dirty="0">
              <a:solidFill>
                <a:srgbClr val="2E75B6"/>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【目的】</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（1）除去污秽和脱落的头发、头屑，使头发清洁、整齐，减少感染，预防头虱。</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（2）按摩头皮，促进血液循环，促进头发的生长和代谢。</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（3）维持患者形象良好，增强患者的自尊和自信，建立良好的护患关系。</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【评估】</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（1）评估患者：患者的病情及头发的卫生状况。</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（2）向患者解释洗头的目的、方法、注意事项及配合要点。</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821815"/>
            <a:ext cx="10870565" cy="410337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7260" y="1958340"/>
            <a:ext cx="1031684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【计划】</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 操作者准备　衣帽整洁，洗手，戴口罩，熟悉洗发的相关知识和床上洗发的操作技术，向患者解释洗发的目的和注意事项。</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 用物准备　治疗盘内盛橡胶马蹄形垫或浴毯卷扎马蹄形垫、小橡胶单、大毛巾、中毛巾、眼罩或纱布、别针、棉球 2 只、纸袋、水壶（内盛40 ～ 45℃热水）、洗发液、梳子、小镜子、护肤霜、污水桶、手消毒液。必要时备电吹风。治疗车下备生活垃圾桶。</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 患者准备　了解洗发目的、方法、注意事项及配合要点，取得患者理解与合作；按需给予便器，协助患者排便。</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4. 环境准备　移开床头桌、椅，关好门窗，调节好室温 22 ～ 26℃。</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1030" y="1948815"/>
            <a:ext cx="518985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【实施】</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床上洗发技术操作步骤及要点说明见表 10-4。</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【评价】</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（1）患者头发清洁、舒适，个人形象良好。</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（2）操作轻稳、节力，患者安全、满意。</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（3）护患沟通有效，保护患者的自尊，满足其身心需要。</a:t>
            </a:r>
            <a:endParaRPr lang="zh-CN" altLang="en-US"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5895975" y="878205"/>
            <a:ext cx="5210175" cy="5676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85240"/>
            <a:ext cx="10870565" cy="463994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2510" y="1690370"/>
            <a:ext cx="10316845" cy="404812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【注意事项】</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（1）要随时观察病情变化，如面色、脉搏、呼吸有异常时应停止操作。</a:t>
            </a:r>
            <a:endParaRPr lang="zh-CN" altLang="en-US" dirty="0">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（2）防止水流入眼及耳内，避免沾湿衣服和床铺。注意室温和水温，及时擦干头发，防止患者受凉。</a:t>
            </a:r>
            <a:endParaRPr lang="zh-CN" altLang="en-US" dirty="0">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（3）操作中与患者交流，了解其感受及需要，并及时给予适当的处理。</a:t>
            </a:r>
            <a:endParaRPr lang="zh-CN" altLang="en-US" dirty="0">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（4）极度虚弱的患者不宜床上洗发。</a:t>
            </a:r>
            <a:endParaRPr lang="zh-CN" altLang="en-US" dirty="0">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（5）洗发时间不宜过长，以免引起头部充血、疲劳以及其他不适。</a:t>
            </a:r>
            <a:endParaRPr lang="zh-CN" altLang="en-US" dirty="0">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【健康教育】</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向患者讲解头发健康和保养知识，使其了解头发清洁的目的及头发清洁可以保持个人良好的外观形象、身心舒畅、增强自信的意义。（2）指导患者选择适宜的洗发和护发用品。（3）指导家属掌握卧床患者洗头的知识与技能。</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85240"/>
            <a:ext cx="10870565" cy="463994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9025" y="1482090"/>
            <a:ext cx="9838055"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【计划】</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 操作者准备　洗手，戴口罩，穿隔离衣、戴手套。熟悉灭头虱、虮卵的操作技术，向患者解释灭头虱、虮卵的重要性及注意事项。</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 用物准备　（1）治疗盘内备：洗头用物，治疗巾 2 ～ 3 条，治疗碗内盛灭虱药液，篦子（齿间嵌少许棉花），纱布，塑料帽子，隔离衣，布口袋、纸袋，清洁衣裤，清洁被套、枕套、大单。</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（2）灭虱药液。</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 患者准备　了解灭虱的目的、方法、注意事项及配合要点，必要时应动员患者剪短头发、剪下的头发应用纸袋包裹焚烧。</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4. 环境准备　环境清洁，有一定的隔离设施。</a:t>
            </a:r>
            <a:endParaRPr lang="zh-CN" altLang="en-US"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二、头发护理技术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77520" y="1948815"/>
            <a:ext cx="533336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【实施】</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头虱及虮除灭法操作步骤及要点说明见表 10-5。</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sym typeface="+mn-ea"/>
              </a:rPr>
              <a:t>【评价】</a:t>
            </a:r>
            <a:endParaRPr lang="zh-CN" altLang="en-US" b="1" dirty="0">
              <a:solidFill>
                <a:srgbClr val="F3B96D"/>
              </a:solidFill>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（1）患者舒适，无虱、虮传播。</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（2）患者无局部及全身反应。</a:t>
            </a:r>
            <a:endParaRPr lang="zh-CN" altLang="en-US" dirty="0">
              <a:latin typeface="微软雅黑" panose="020B0503020204020204" charset="-122"/>
              <a:ea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（3）护患沟通有效，灭虱效果好。</a:t>
            </a:r>
            <a:endParaRPr lang="zh-CN" altLang="en-US" dirty="0">
              <a:latin typeface="微软雅黑" panose="020B0503020204020204" charset="-122"/>
              <a:ea typeface="微软雅黑" panose="020B0503020204020204" charset="-122"/>
              <a:sym typeface="+mn-ea"/>
            </a:endParaRPr>
          </a:p>
        </p:txBody>
      </p:sp>
      <p:grpSp>
        <p:nvGrpSpPr>
          <p:cNvPr id="6" name="组合 5"/>
          <p:cNvGrpSpPr/>
          <p:nvPr/>
        </p:nvGrpSpPr>
        <p:grpSpPr>
          <a:xfrm>
            <a:off x="6094095" y="1901190"/>
            <a:ext cx="5248275" cy="3617595"/>
            <a:chOff x="9793" y="2676"/>
            <a:chExt cx="8265" cy="5697"/>
          </a:xfrm>
        </p:grpSpPr>
        <p:pic>
          <p:nvPicPr>
            <p:cNvPr id="4" name="图片 3"/>
            <p:cNvPicPr>
              <a:picLocks noChangeAspect="1"/>
            </p:cNvPicPr>
            <p:nvPr/>
          </p:nvPicPr>
          <p:blipFill>
            <a:blip r:embed="rId2"/>
            <a:stretch>
              <a:fillRect/>
            </a:stretch>
          </p:blipFill>
          <p:spPr>
            <a:xfrm>
              <a:off x="9793" y="2676"/>
              <a:ext cx="8250" cy="2670"/>
            </a:xfrm>
            <a:prstGeom prst="rect">
              <a:avLst/>
            </a:prstGeom>
          </p:spPr>
        </p:pic>
        <p:pic>
          <p:nvPicPr>
            <p:cNvPr id="5" name="图片 4"/>
            <p:cNvPicPr>
              <a:picLocks noChangeAspect="1"/>
            </p:cNvPicPr>
            <p:nvPr/>
          </p:nvPicPr>
          <p:blipFill>
            <a:blip r:embed="rId3"/>
            <a:srcRect t="13361"/>
            <a:stretch>
              <a:fillRect/>
            </a:stretch>
          </p:blipFill>
          <p:spPr>
            <a:xfrm>
              <a:off x="9838" y="5241"/>
              <a:ext cx="8220" cy="313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1948180" y="2430145"/>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pc="100" noProof="1">
                  <a:solidFill>
                    <a:sysClr val="window" lastClr="FFFFFF"/>
                  </a:solidFill>
                  <a:latin typeface="微软雅黑" panose="020B0503020204020204" charset="-122"/>
                  <a:ea typeface="微软雅黑" panose="020B0503020204020204" charset="-122"/>
                  <a:cs typeface="+mn-cs"/>
                </a:rPr>
                <a:t>指导正确梳发</a:t>
              </a:r>
              <a:endParaRPr lang="zh-CN" altLang="en-US"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pc="100" noProof="1">
                  <a:solidFill>
                    <a:sysClr val="window" lastClr="FFFFFF"/>
                  </a:solidFill>
                  <a:latin typeface="微软雅黑" panose="020B0503020204020204" charset="-122"/>
                  <a:ea typeface="微软雅黑" panose="020B0503020204020204" charset="-122"/>
                  <a:cs typeface="+mn-cs"/>
                </a:rPr>
                <a:t>养成头发卫生</a:t>
              </a:r>
              <a:endParaRPr lang="zh-CN" altLang="en-US" spc="1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pc="100" noProof="1">
                  <a:solidFill>
                    <a:sysClr val="window" lastClr="FFFFFF"/>
                  </a:solidFill>
                  <a:latin typeface="微软雅黑" panose="020B0503020204020204" charset="-122"/>
                  <a:ea typeface="微软雅黑" panose="020B0503020204020204" charset="-122"/>
                  <a:cs typeface="+mn-cs"/>
                </a:rPr>
                <a:t>习惯</a:t>
              </a:r>
              <a:endParaRPr lang="zh-CN" altLang="en-US"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pc="200" noProof="1">
                  <a:solidFill>
                    <a:sysClr val="window" lastClr="FFFFFF"/>
                  </a:solidFill>
                  <a:latin typeface="微软雅黑" panose="020B0503020204020204" charset="-122"/>
                  <a:ea typeface="微软雅黑" panose="020B0503020204020204" charset="-122"/>
                  <a:cs typeface="+mn-cs"/>
                </a:rPr>
                <a:t>选择洗发护发</a:t>
              </a:r>
              <a:endParaRPr lang="zh-CN" altLang="en-US" spc="2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pc="200" noProof="1">
                  <a:solidFill>
                    <a:sysClr val="window" lastClr="FFFFFF"/>
                  </a:solidFill>
                  <a:latin typeface="微软雅黑" panose="020B0503020204020204" charset="-122"/>
                  <a:ea typeface="微软雅黑" panose="020B0503020204020204" charset="-122"/>
                  <a:cs typeface="+mn-cs"/>
                </a:rPr>
                <a:t>用品</a:t>
              </a:r>
              <a:endParaRPr lang="zh-CN" altLang="en-US"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pc="200" noProof="1">
                  <a:solidFill>
                    <a:sysClr val="window" lastClr="FFFFFF"/>
                  </a:solidFill>
                  <a:latin typeface="微软雅黑" panose="020B0503020204020204" charset="-122"/>
                  <a:ea typeface="微软雅黑" panose="020B0503020204020204" charset="-122"/>
                  <a:cs typeface="+mn-cs"/>
                </a:rPr>
                <a:t>掌握护发方法</a:t>
              </a:r>
              <a:endParaRPr lang="zh-CN" altLang="en-US"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pc="200" noProof="1">
                  <a:solidFill>
                    <a:sysClr val="window" lastClr="FFFFFF"/>
                  </a:solidFill>
                  <a:latin typeface="微软雅黑" panose="020B0503020204020204" charset="-122"/>
                  <a:ea typeface="微软雅黑" panose="020B0503020204020204" charset="-122"/>
                  <a:cs typeface="+mn-cs"/>
                </a:rPr>
                <a:t>注意全身养护</a:t>
              </a:r>
              <a:endParaRPr lang="zh-CN" altLang="en-US"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 name="文本框 1"/>
          <p:cNvSpPr txBox="1"/>
          <p:nvPr/>
        </p:nvSpPr>
        <p:spPr>
          <a:xfrm>
            <a:off x="1052195" y="1022350"/>
            <a:ext cx="10336530" cy="92202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健康美丽的头发离不开平时的保养和护理。每个人的头发情况各不相同，护士应根据患者的发质和状况，针对性地予以指导。</a:t>
            </a:r>
            <a:endParaRPr lang="zh-CN" altLang="en-US" dirty="0">
              <a:latin typeface="微软雅黑" panose="020B0503020204020204" charset="-122"/>
              <a:ea typeface="微软雅黑" panose="020B0503020204020204" charset="-122"/>
              <a:sym typeface="+mn-ea"/>
            </a:endParaRPr>
          </a:p>
        </p:txBody>
      </p:sp>
      <p:sp>
        <p:nvSpPr>
          <p:cNvPr id="23" name="Title 6"/>
          <p:cNvSpPr txBox="1"/>
          <p:nvPr>
            <p:custDataLst>
              <p:tags r:id="rId2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三、头发健康和保养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208597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皮肤护理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777875" y="199993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1109663" y="218122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12" name="文本框 11"/>
          <p:cNvSpPr txBox="1"/>
          <p:nvPr>
            <p:custDataLst>
              <p:tags r:id="rId3"/>
            </p:custDataLst>
          </p:nvPr>
        </p:nvSpPr>
        <p:spPr>
          <a:xfrm>
            <a:off x="3598863" y="2203133"/>
            <a:ext cx="7548563" cy="337185"/>
          </a:xfrm>
          <a:prstGeom prst="rect">
            <a:avLst/>
          </a:prstGeom>
          <a:noFill/>
        </p:spPr>
        <p:txBody>
          <a:bodyPr wrap="square" rtlCol="0" anchor="ctr" anchorCtr="0">
            <a:spAutoFit/>
          </a:bodyPr>
          <a:p>
            <a:r>
              <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（一）颜色与温度评估</a:t>
            </a:r>
            <a:endPar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 name="文本框 1"/>
          <p:cNvSpPr txBox="1"/>
          <p:nvPr>
            <p:custDataLst>
              <p:tags r:id="rId4"/>
            </p:custDataLst>
          </p:nvPr>
        </p:nvSpPr>
        <p:spPr>
          <a:xfrm>
            <a:off x="3740150" y="2540635"/>
            <a:ext cx="7546975" cy="1050925"/>
          </a:xfrm>
          <a:prstGeom prst="rect">
            <a:avLst/>
          </a:prstGeom>
          <a:noFill/>
          <a:ln w="9525">
            <a:noFill/>
          </a:ln>
        </p:spPr>
        <p:txBody>
          <a:bodyPr wrap="square" anchor="t">
            <a:spAutoFit/>
          </a:bodyPr>
          <a:p>
            <a:pPr>
              <a:lnSpc>
                <a:spcPct val="130000"/>
              </a:lnSpc>
            </a:pPr>
            <a:r>
              <a:rPr lang="zh-CN" altLang="zh-CN" sz="1600" b="0" spc="100" noProof="1" dirty="0">
                <a:solidFill>
                  <a:srgbClr val="595959"/>
                </a:solidFill>
                <a:latin typeface="微软雅黑" panose="020B0503020204020204" charset="-122"/>
                <a:ea typeface="微软雅黑" panose="020B0503020204020204" charset="-122"/>
                <a:cs typeface="+mn-cs"/>
                <a:sym typeface="微软雅黑" panose="020B0503020204020204" charset="-122"/>
              </a:rPr>
              <a:t>根据皮肤的颜色和温度，可了解皮肤有无感染以及血液循环情况，皮肤颜色的特殊改变，可提供疾病信息，为临床诊断、治疗和护理提供依据，如皮肤潮红、温度升高，多见于发热等患者；皮肤颜色苍白、温度降低，常见于休克患者。</a:t>
            </a:r>
            <a:endParaRPr lang="zh-CN" altLang="zh-CN" sz="1600" b="0" spc="100" noProof="1" dirty="0">
              <a:solidFill>
                <a:srgbClr val="595959"/>
              </a:solidFill>
              <a:latin typeface="微软雅黑" panose="020B0503020204020204" charset="-122"/>
              <a:ea typeface="微软雅黑" panose="020B0503020204020204" charset="-122"/>
              <a:cs typeface="+mn-cs"/>
              <a:sym typeface="微软雅黑" panose="020B0503020204020204" charset="-122"/>
            </a:endParaRPr>
          </a:p>
        </p:txBody>
      </p:sp>
      <p:sp>
        <p:nvSpPr>
          <p:cNvPr id="20" name="矩形 19"/>
          <p:cNvSpPr/>
          <p:nvPr>
            <p:custDataLst>
              <p:tags r:id="rId5"/>
            </p:custDataLst>
          </p:nvPr>
        </p:nvSpPr>
        <p:spPr>
          <a:xfrm>
            <a:off x="777875" y="389731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2" name="文本框 21"/>
          <p:cNvSpPr txBox="1"/>
          <p:nvPr>
            <p:custDataLst>
              <p:tags r:id="rId6"/>
            </p:custDataLst>
          </p:nvPr>
        </p:nvSpPr>
        <p:spPr>
          <a:xfrm>
            <a:off x="3598863" y="3978752"/>
            <a:ext cx="7548563" cy="337185"/>
          </a:xfrm>
          <a:prstGeom prst="rect">
            <a:avLst/>
          </a:prstGeom>
          <a:noFill/>
        </p:spPr>
        <p:txBody>
          <a:bodyPr wrap="square" rtlCol="0" anchor="ctr" anchorCtr="0">
            <a:spAutoFit/>
          </a:bodyPr>
          <a:p>
            <a:r>
              <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（二）完整性与清洁度评估</a:t>
            </a:r>
            <a:endPar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文本框 22"/>
          <p:cNvSpPr txBox="1"/>
          <p:nvPr>
            <p:custDataLst>
              <p:tags r:id="rId7"/>
            </p:custDataLst>
          </p:nvPr>
        </p:nvSpPr>
        <p:spPr>
          <a:xfrm>
            <a:off x="3738880" y="4316730"/>
            <a:ext cx="7472045" cy="1050925"/>
          </a:xfrm>
          <a:prstGeom prst="rect">
            <a:avLst/>
          </a:prstGeom>
          <a:noFill/>
          <a:ln w="9525">
            <a:noFill/>
          </a:ln>
        </p:spPr>
        <p:txBody>
          <a:bodyPr wrap="square" anchor="t">
            <a:spAutoFit/>
          </a:bodyPr>
          <a:p>
            <a:pPr>
              <a:lnSpc>
                <a:spcPct val="130000"/>
              </a:lnSpc>
            </a:pPr>
            <a:r>
              <a:rPr lang="zh-CN" altLang="en-US" sz="1600" b="0" spc="100" noProof="1" dirty="0">
                <a:solidFill>
                  <a:srgbClr val="595959"/>
                </a:solidFill>
                <a:latin typeface="微软雅黑" panose="020B0503020204020204" charset="-122"/>
                <a:ea typeface="微软雅黑" panose="020B0503020204020204" charset="-122"/>
                <a:cs typeface="+mn-cs"/>
                <a:sym typeface="等线" panose="02010600030101010101" charset="-122"/>
              </a:rPr>
              <a:t>观察皮肤有无丘疹、水泡、破损、硬结和斑点，皮肤病灶的部位及范围；皮肤的湿润度、污垢和油脂情况及嗅到患者身体的气味来评估皮肤的完整性和清洁度。</a:t>
            </a:r>
            <a:endParaRPr lang="zh-CN" altLang="en-US" sz="1600" b="0" spc="100" noProof="1" dirty="0">
              <a:solidFill>
                <a:srgbClr val="595959"/>
              </a:solidFill>
              <a:latin typeface="微软雅黑" panose="020B0503020204020204" charset="-122"/>
              <a:ea typeface="微软雅黑" panose="020B0503020204020204" charset="-122"/>
              <a:cs typeface="+mn-cs"/>
              <a:sym typeface="等线" panose="02010600030101010101" charset="-122"/>
            </a:endParaRPr>
          </a:p>
        </p:txBody>
      </p:sp>
      <p:pic>
        <p:nvPicPr>
          <p:cNvPr id="32" name="图片 31"/>
          <p:cNvPicPr>
            <a:picLocks noChangeAspect="1"/>
          </p:cNvPicPr>
          <p:nvPr>
            <p:custDataLst>
              <p:tags r:id="rId8"/>
            </p:custDataLst>
          </p:nvPr>
        </p:nvPicPr>
        <p:blipFill>
          <a:blip r:embed="rId9" cstate="screen"/>
          <a:srcRect/>
          <a:stretch>
            <a:fillRect/>
          </a:stretch>
        </p:blipFill>
        <p:spPr>
          <a:xfrm>
            <a:off x="1109344" y="218249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10"/>
            </p:custDataLst>
          </p:nvPr>
        </p:nvSpPr>
        <p:spPr>
          <a:xfrm>
            <a:off x="1109663" y="410527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11"/>
            </p:custDataLst>
          </p:nvPr>
        </p:nvPicPr>
        <p:blipFill>
          <a:blip r:embed="rId12" cstate="screen"/>
          <a:srcRect/>
          <a:stretch>
            <a:fillRect/>
          </a:stretch>
        </p:blipFill>
        <p:spPr>
          <a:xfrm>
            <a:off x="1109344" y="410654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3" name="Title 6"/>
          <p:cNvSpPr txBox="1"/>
          <p:nvPr>
            <p:custDataLst>
              <p:tags r:id="rId13"/>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一、皮肤状况评估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p:tgtEl>
                                          <p:spTgt spid="23"/>
                                        </p:tgtEl>
                                        <p:attrNameLst>
                                          <p:attrName>ppt_y</p:attrName>
                                        </p:attrNameLst>
                                      </p:cBhvr>
                                      <p:tavLst>
                                        <p:tav tm="0">
                                          <p:val>
                                            <p:strVal val="#ppt_y-#ppt_h*1.125000"/>
                                          </p:val>
                                        </p:tav>
                                        <p:tav tm="100000">
                                          <p:val>
                                            <p:strVal val="#ppt_y"/>
                                          </p:val>
                                        </p:tav>
                                      </p:tavLst>
                                    </p:anim>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777875" y="199993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1109663" y="218122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12" name="文本框 11"/>
          <p:cNvSpPr txBox="1"/>
          <p:nvPr>
            <p:custDataLst>
              <p:tags r:id="rId3"/>
            </p:custDataLst>
          </p:nvPr>
        </p:nvSpPr>
        <p:spPr>
          <a:xfrm>
            <a:off x="3598863" y="2203133"/>
            <a:ext cx="7548563" cy="337185"/>
          </a:xfrm>
          <a:prstGeom prst="rect">
            <a:avLst/>
          </a:prstGeom>
          <a:noFill/>
        </p:spPr>
        <p:txBody>
          <a:bodyPr wrap="square" rtlCol="0" anchor="ctr" anchorCtr="0">
            <a:spAutoFit/>
          </a:bodyPr>
          <a:p>
            <a:r>
              <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（三）感觉与弹性评估</a:t>
            </a:r>
            <a:endPar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 name="文本框 1"/>
          <p:cNvSpPr txBox="1"/>
          <p:nvPr>
            <p:custDataLst>
              <p:tags r:id="rId4"/>
            </p:custDataLst>
          </p:nvPr>
        </p:nvSpPr>
        <p:spPr>
          <a:xfrm>
            <a:off x="3740150" y="2540635"/>
            <a:ext cx="7546975" cy="1050925"/>
          </a:xfrm>
          <a:prstGeom prst="rect">
            <a:avLst/>
          </a:prstGeom>
          <a:noFill/>
          <a:ln w="9525">
            <a:noFill/>
          </a:ln>
        </p:spPr>
        <p:txBody>
          <a:bodyPr wrap="square" anchor="t">
            <a:spAutoFit/>
          </a:bodyPr>
          <a:p>
            <a:pPr>
              <a:lnSpc>
                <a:spcPct val="130000"/>
              </a:lnSpc>
            </a:pPr>
            <a:r>
              <a:rPr lang="zh-CN" altLang="zh-CN" sz="1600" b="0" spc="100" noProof="1" dirty="0">
                <a:solidFill>
                  <a:srgbClr val="595959"/>
                </a:solidFill>
                <a:latin typeface="微软雅黑" panose="020B0503020204020204" charset="-122"/>
                <a:ea typeface="微软雅黑" panose="020B0503020204020204" charset="-122"/>
                <a:cs typeface="+mn-cs"/>
                <a:sym typeface="微软雅黑" panose="020B0503020204020204" charset="-122"/>
              </a:rPr>
              <a:t>当皮肤有瘙痒感时表明皮肤干燥或有过敏反应；当皮肤对温度、压力和触摸存在感觉障碍时，表明皮肤有广泛性或局限性损伤。一般脱水患者或老年人，皮肤弹性较差。</a:t>
            </a:r>
            <a:endParaRPr lang="zh-CN" altLang="zh-CN" sz="1600" b="0" spc="100" noProof="1" dirty="0">
              <a:solidFill>
                <a:srgbClr val="595959"/>
              </a:solidFill>
              <a:latin typeface="微软雅黑" panose="020B0503020204020204" charset="-122"/>
              <a:ea typeface="微软雅黑" panose="020B0503020204020204" charset="-122"/>
              <a:cs typeface="+mn-cs"/>
              <a:sym typeface="微软雅黑" panose="020B0503020204020204" charset="-122"/>
            </a:endParaRPr>
          </a:p>
        </p:txBody>
      </p:sp>
      <p:sp>
        <p:nvSpPr>
          <p:cNvPr id="20" name="矩形 19"/>
          <p:cNvSpPr/>
          <p:nvPr>
            <p:custDataLst>
              <p:tags r:id="rId5"/>
            </p:custDataLst>
          </p:nvPr>
        </p:nvSpPr>
        <p:spPr>
          <a:xfrm>
            <a:off x="777875" y="3897313"/>
            <a:ext cx="10626725" cy="1851025"/>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2" name="文本框 21"/>
          <p:cNvSpPr txBox="1"/>
          <p:nvPr>
            <p:custDataLst>
              <p:tags r:id="rId6"/>
            </p:custDataLst>
          </p:nvPr>
        </p:nvSpPr>
        <p:spPr>
          <a:xfrm>
            <a:off x="3598863" y="3978752"/>
            <a:ext cx="7548563" cy="337185"/>
          </a:xfrm>
          <a:prstGeom prst="rect">
            <a:avLst/>
          </a:prstGeom>
          <a:noFill/>
        </p:spPr>
        <p:txBody>
          <a:bodyPr wrap="square" rtlCol="0" anchor="ctr" anchorCtr="0">
            <a:spAutoFit/>
          </a:bodyPr>
          <a:p>
            <a:r>
              <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（四）柔软性和厚度评估</a:t>
            </a:r>
            <a:endParaRPr sz="1600" b="1"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文本框 22"/>
          <p:cNvSpPr txBox="1"/>
          <p:nvPr>
            <p:custDataLst>
              <p:tags r:id="rId7"/>
            </p:custDataLst>
          </p:nvPr>
        </p:nvSpPr>
        <p:spPr>
          <a:xfrm>
            <a:off x="3738880" y="4316730"/>
            <a:ext cx="7472045" cy="1050925"/>
          </a:xfrm>
          <a:prstGeom prst="rect">
            <a:avLst/>
          </a:prstGeom>
          <a:noFill/>
          <a:ln w="9525">
            <a:noFill/>
          </a:ln>
        </p:spPr>
        <p:txBody>
          <a:bodyPr wrap="square" anchor="t">
            <a:spAutoFit/>
          </a:bodyPr>
          <a:p>
            <a:pPr>
              <a:lnSpc>
                <a:spcPct val="130000"/>
              </a:lnSpc>
            </a:pPr>
            <a:r>
              <a:rPr lang="zh-CN" altLang="en-US" sz="1600" b="0" spc="100" noProof="1" dirty="0">
                <a:solidFill>
                  <a:srgbClr val="595959"/>
                </a:solidFill>
                <a:latin typeface="微软雅黑" panose="020B0503020204020204" charset="-122"/>
                <a:ea typeface="微软雅黑" panose="020B0503020204020204" charset="-122"/>
                <a:cs typeface="+mn-cs"/>
                <a:sym typeface="等线" panose="02010600030101010101" charset="-122"/>
              </a:rPr>
              <a:t>皮肤的厚度受身体部位、年龄及性别因素的影响，如手掌、脚掌皮肤较厚；而眼睑、大腿内侧皮肤则较薄；婴儿皮肤一般平滑、柔软、较薄，而老年人则较干燥、粗糙；男性皮肤较女性皮肤厚。</a:t>
            </a:r>
            <a:endParaRPr lang="zh-CN" altLang="en-US" sz="1600" b="0" spc="100" noProof="1" dirty="0">
              <a:solidFill>
                <a:srgbClr val="595959"/>
              </a:solidFill>
              <a:latin typeface="微软雅黑" panose="020B0503020204020204" charset="-122"/>
              <a:ea typeface="微软雅黑" panose="020B0503020204020204" charset="-122"/>
              <a:cs typeface="+mn-cs"/>
              <a:sym typeface="等线" panose="02010600030101010101" charset="-122"/>
            </a:endParaRPr>
          </a:p>
        </p:txBody>
      </p:sp>
      <p:pic>
        <p:nvPicPr>
          <p:cNvPr id="32" name="图片 31"/>
          <p:cNvPicPr>
            <a:picLocks noChangeAspect="1"/>
          </p:cNvPicPr>
          <p:nvPr>
            <p:custDataLst>
              <p:tags r:id="rId8"/>
            </p:custDataLst>
          </p:nvPr>
        </p:nvPicPr>
        <p:blipFill>
          <a:blip r:embed="rId9" cstate="screen"/>
          <a:srcRect/>
          <a:stretch>
            <a:fillRect/>
          </a:stretch>
        </p:blipFill>
        <p:spPr>
          <a:xfrm>
            <a:off x="1109344" y="218249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10"/>
            </p:custDataLst>
          </p:nvPr>
        </p:nvSpPr>
        <p:spPr>
          <a:xfrm>
            <a:off x="1109663" y="4105275"/>
            <a:ext cx="2159000" cy="1489075"/>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11"/>
            </p:custDataLst>
          </p:nvPr>
        </p:nvPicPr>
        <p:blipFill>
          <a:blip r:embed="rId12" cstate="screen"/>
          <a:srcRect/>
          <a:stretch>
            <a:fillRect/>
          </a:stretch>
        </p:blipFill>
        <p:spPr>
          <a:xfrm>
            <a:off x="1109344" y="4106544"/>
            <a:ext cx="2158366" cy="1488441"/>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3" name="Title 6"/>
          <p:cNvSpPr txBox="1"/>
          <p:nvPr>
            <p:custDataLst>
              <p:tags r:id="rId13"/>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一、皮肤状况评估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p:tgtEl>
                                          <p:spTgt spid="23"/>
                                        </p:tgtEl>
                                        <p:attrNameLst>
                                          <p:attrName>ppt_y</p:attrName>
                                        </p:attrNameLst>
                                      </p:cBhvr>
                                      <p:tavLst>
                                        <p:tav tm="0">
                                          <p:val>
                                            <p:strVal val="#ppt_y-#ppt_h*1.125000"/>
                                          </p:val>
                                        </p:tav>
                                        <p:tav tm="100000">
                                          <p:val>
                                            <p:strVal val="#ppt_y"/>
                                          </p:val>
                                        </p:tav>
                                      </p:tavLst>
                                    </p:anim>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56335" y="2063115"/>
            <a:ext cx="1011555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适用于生活能自理，病情较轻，全身情况良好的患者。（1）去除污垢，保持皮肤清洁，使患者舒适。（2）促进皮肤血液循环，增强其排泄功能，预防皮肤感染及压疮等并发症的发生。（3）观察全身皮肤情况，为临床诊治提供依据。（4）使肌肉放松，保持良好的精神状态。</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病情及自理程度。（2）皮肤状况：如皮肤的色泽、温湿度、柔软性和厚度、弹性、完整性、感觉和清洁度及气味等；皮肤的感觉功能有无异常；皮肤有无水肿、丘疹、水泡、破损、硬结和斑点等改变。</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65860" y="2216150"/>
            <a:ext cx="1011555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衣帽整洁，修剪指甲，洗手，戴口罩。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　脸盆、毛巾 2 条、浴巾、浴皂（可根据不同的皮肤选择酸、碱度适宜的沐皂或浴液）、洗发液、清洁衣裤、拖鞋、手消毒液。治疗车下备生活垃圾桶。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协助了解沐浴的目的，做好准备。沐浴须在进食 1 小时后进行，以免影响消化。根据需求协助病人排便。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调节室温至 22℃以上，水温保持在 40 ～ 45℃，也可按患者习惯调节。</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76910" y="2449195"/>
            <a:ext cx="517080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盆浴和淋浴操作步骤及要点说明见表 10-6。</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（1）患者沐浴过程安全，无意外发生。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（2）沐浴后患者感到清洁、舒适。</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6097905" y="1190625"/>
            <a:ext cx="5248275" cy="468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8860" y="1929130"/>
            <a:ext cx="101155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（1）妊娠 7 个月以上的孕妇禁用盆浴，衰弱、创伤、患心脏病需卧床的患者，均不宜淋浴和盆浴。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（2）沐浴须在饭后 1 小时才能进行，以免影响消化。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（3）防止患者滑倒、受凉、晕厥、烫伤等意外情况发生。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（4）传染病患者进行沐浴，应根据病种、病情按隔离原则进行。</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（1）向患者讲解保持皮肤清洁的重要性，教导其经常检查皮肤卫生状况。根据皮肤的情况选择洗澡的次数与方法。（2）指导患者选择适宜的清洁用品和护肤用品并学会正确的护理方法。</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8860" y="1929130"/>
            <a:ext cx="101155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（二）床上擦浴</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适用于病情较重，长期卧床、活动受限，生活不能自理的患者。（1）去除污垢，保持皮肤清洁，使患者舒适，保持良好的精神状态。（2）促进皮肤血液循环，增强其排泄功能，预防皮肤感染及压疮等并发症。（3）观察全身皮肤有无异常，提供疾病信息。（4）活动肢体，使肌肉放松，防止肌肉挛缩和关节僵硬等并发症。</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（1）患者的病情及自理程度。（2）患者皮肤的清洁度、皮肤有无异常改变。（3）患者是否需要使用便器。</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840230"/>
            <a:ext cx="10870565" cy="38550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3820" y="2073275"/>
            <a:ext cx="936053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1. 操作者准备</a:t>
            </a:r>
            <a:r>
              <a:rPr lang="zh-CN" altLang="en-US" dirty="0">
                <a:latin typeface="微软雅黑" panose="020B0503020204020204" charset="-122"/>
                <a:ea typeface="微软雅黑" panose="020B0503020204020204" charset="-122"/>
              </a:rPr>
              <a:t>　衣帽整洁，修剪指甲，洗手，戴口罩，戴手套，熟悉床上擦浴的操作技术，向患者解释皮肤清洁的重要性、床上擦浴的目的和注意事项。</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2. 用物准备</a:t>
            </a:r>
            <a:r>
              <a:rPr lang="zh-CN" altLang="en-US" dirty="0">
                <a:latin typeface="微软雅黑" panose="020B0503020204020204" charset="-122"/>
                <a:ea typeface="微软雅黑" panose="020B0503020204020204" charset="-122"/>
              </a:rPr>
              <a:t>　脸盆 2 个、毛巾 2 条、浴巾 1 条、浴皂 1 块、清洁衣裤、拖鞋。清洁被单，小剪刀和消毒液。手消毒液，水桶2个，便盆及便盆巾，生活垃圾桶。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3. 患者准备</a:t>
            </a:r>
            <a:r>
              <a:rPr lang="zh-CN" altLang="en-US" dirty="0">
                <a:latin typeface="微软雅黑" panose="020B0503020204020204" charset="-122"/>
                <a:ea typeface="微软雅黑" panose="020B0503020204020204" charset="-122"/>
              </a:rPr>
              <a:t>　协助了解沐浴的目的，做好准备。沐浴须在进食 1 小时后进行，以免影响消化。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4. 环境准备</a:t>
            </a:r>
            <a:r>
              <a:rPr lang="zh-CN" altLang="en-US" dirty="0">
                <a:latin typeface="微软雅黑" panose="020B0503020204020204" charset="-122"/>
                <a:ea typeface="微软雅黑" panose="020B0503020204020204" charset="-122"/>
              </a:rPr>
              <a:t>　调节室温至 24℃左右，水温保持在 50 ～ 52℃，也可按患者习惯调节。</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31140" y="3015615"/>
            <a:ext cx="2891790"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床上擦浴技术操作步骤及要点说明见表 10-7。</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3335020" y="1026160"/>
            <a:ext cx="4404995" cy="5612765"/>
          </a:xfrm>
          <a:prstGeom prst="rect">
            <a:avLst/>
          </a:prstGeom>
        </p:spPr>
      </p:pic>
      <p:pic>
        <p:nvPicPr>
          <p:cNvPr id="5" name="图片 4"/>
          <p:cNvPicPr>
            <a:picLocks noChangeAspect="1"/>
          </p:cNvPicPr>
          <p:nvPr/>
        </p:nvPicPr>
        <p:blipFill>
          <a:blip r:embed="rId3"/>
          <a:stretch>
            <a:fillRect/>
          </a:stretch>
        </p:blipFill>
        <p:spPr>
          <a:xfrm>
            <a:off x="7865110" y="1152525"/>
            <a:ext cx="3707130" cy="5487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840230"/>
            <a:ext cx="10870565" cy="38550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745615" y="2957830"/>
            <a:ext cx="2891790" cy="13379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床上擦浴技术操作步骤及要点说明见表 10-7。</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5203190" y="2225040"/>
            <a:ext cx="5181600" cy="308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单元十</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患者的清洁护理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303655"/>
            <a:ext cx="10870565" cy="47174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二、皮肤护理技术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5525" y="1605915"/>
            <a:ext cx="1014031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（1）患者沐浴过程安全，无意外发生。（2）沐浴后患者感到清洁、舒适。</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动作要轻稳、敏捷，防止受凉。（2）掌握用毛巾擦洗的步骤：先用湿毛巾湿润皮肤，然后用涂肥皂的毛巾擦洗，再用湿毛巾擦净肥皂，最后用浴巾擦干，在擦洗过程中用力要适当，根据情况更换清水（水温要适宜），在腋窝及腹股沟等皮肤皱褶处应擦洗干净。（3）注意观察病情及全身皮肤情况，如出现寒战，面色苍白、脉速等，应立即停止操作。</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向患者及家属讲解床上擦浴的意义和方法，进行床上擦浴时的注意事项，骨突出部位保护及按摩方法。经常观察皮肤状况，预防感染和压疮等并发症的发生。</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208597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压疮的预防及护理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一、压疮的概念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934835" y="2967990"/>
            <a:ext cx="3916045"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压疮是指局部组织长期受压，血液循环障碍，发生持续缺血、缺氧、营养不良而致皮肤和（或）皮下组织的局限性损伤，又称为压力性损伤。</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132840" y="1897380"/>
            <a:ext cx="4905375" cy="365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6"/>
          <p:cNvSpPr txBox="1"/>
          <p:nvPr>
            <p:custDataLst>
              <p:tags r:id="rId1"/>
            </p:custDataLst>
          </p:nvPr>
        </p:nvSpPr>
        <p:spPr>
          <a:xfrm>
            <a:off x="5024120" y="2373630"/>
            <a:ext cx="6113145" cy="328358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1. 垂直压力</a:t>
            </a:r>
            <a:r>
              <a:rPr altLang="zh-CN"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垂直压力是引起压疮的最主要原因。局部组织受压过久，当持续性的垂直压力超过毛细血管压（正常为 16 ～ 32 mmHg）时，组织会发生缺血、溃烂坏死。</a:t>
            </a:r>
            <a:endPar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0" algn="just" fontAlgn="auto">
              <a:lnSpc>
                <a:spcPct val="150000"/>
              </a:lnSpc>
              <a:spcBef>
                <a:spcPts val="1000"/>
              </a:spcBef>
              <a:spcAft>
                <a:spcPts val="0"/>
              </a:spcAft>
              <a:buClr>
                <a:srgbClr val="1F4E78"/>
              </a:buClr>
              <a:buSzPct val="110000"/>
              <a:buFont typeface="Wingdings" panose="05000000000000000000" charset="0"/>
            </a:pPr>
            <a:r>
              <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摩擦力　</a:t>
            </a:r>
            <a:r>
              <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患者在床上移动或搬运患者时，皮肤受到床单、衣服表面的逆行阻力摩擦，损害皮肤角质层。</a:t>
            </a:r>
            <a:endPar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360045" lvl="0" algn="just" fontAlgn="auto">
              <a:lnSpc>
                <a:spcPct val="150000"/>
              </a:lnSpc>
              <a:spcBef>
                <a:spcPts val="1000"/>
              </a:spcBef>
              <a:spcAft>
                <a:spcPts val="0"/>
              </a:spcAft>
              <a:buClr>
                <a:srgbClr val="1F4E78"/>
              </a:buClr>
              <a:buSzPct val="110000"/>
              <a:buFont typeface="Wingdings" panose="05000000000000000000" charset="0"/>
            </a:pPr>
            <a:r>
              <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剪切力</a:t>
            </a:r>
            <a:r>
              <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是由两层组织相邻表面间的滑行而产生的进行性的相对移位所引起的，是由摩擦力和压力相加而成，其与体位有密切关系。</a:t>
            </a:r>
            <a:endParaRPr lang="zh-CN" altLang="en-US" sz="16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3430" name="组合 529"/>
          <p:cNvGrpSpPr/>
          <p:nvPr/>
        </p:nvGrpSpPr>
        <p:grpSpPr>
          <a:xfrm>
            <a:off x="992188" y="2186940"/>
            <a:ext cx="3810000" cy="3311525"/>
            <a:chOff x="7559040" y="2605148"/>
            <a:chExt cx="3855041" cy="2921514"/>
          </a:xfrm>
        </p:grpSpPr>
        <p:sp>
          <p:nvSpPr>
            <p:cNvPr id="8" name="PA-装饰 矩形: 圆角 7"/>
            <p:cNvSpPr/>
            <p:nvPr>
              <p:custDataLst>
                <p:tags r:id="rId2"/>
              </p:custDataLst>
            </p:nvPr>
          </p:nvSpPr>
          <p:spPr>
            <a:xfrm>
              <a:off x="11054251" y="3885974"/>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9" name="PA-装饰 矩形: 圆角 8"/>
            <p:cNvSpPr/>
            <p:nvPr>
              <p:custDataLst>
                <p:tags r:id="rId3"/>
              </p:custDataLst>
            </p:nvPr>
          </p:nvSpPr>
          <p:spPr>
            <a:xfrm>
              <a:off x="8002418" y="4281019"/>
              <a:ext cx="359830" cy="358870"/>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0" name="PA-装饰 矩形: 圆角 9"/>
            <p:cNvSpPr/>
            <p:nvPr>
              <p:custDataLst>
                <p:tags r:id="rId4"/>
              </p:custDataLst>
            </p:nvPr>
          </p:nvSpPr>
          <p:spPr>
            <a:xfrm>
              <a:off x="7619538" y="5263509"/>
              <a:ext cx="359830" cy="73951"/>
            </a:xfrm>
            <a:prstGeom prst="roundRect">
              <a:avLst>
                <a:gd name="adj" fmla="val 834"/>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287" name="PA-圆角矩形 3"/>
            <p:cNvSpPr/>
            <p:nvPr>
              <p:custDataLst>
                <p:tags r:id="rId5"/>
              </p:custDataLst>
            </p:nvPr>
          </p:nvSpPr>
          <p:spPr>
            <a:xfrm>
              <a:off x="9451346" y="3094294"/>
              <a:ext cx="1837887" cy="757116"/>
            </a:xfrm>
            <a:custGeom>
              <a:avLst/>
              <a:gdLst>
                <a:gd name="connsiteX0" fmla="*/ 12526 w 3645535"/>
                <a:gd name="connsiteY0" fmla="*/ 0 h 1501775"/>
                <a:gd name="connsiteX1" fmla="*/ 3633013 w 3645535"/>
                <a:gd name="connsiteY1" fmla="*/ 2 h 1501775"/>
                <a:gd name="connsiteX2" fmla="*/ 3645535 w 3645535"/>
                <a:gd name="connsiteY2" fmla="*/ 12527 h 1501775"/>
                <a:gd name="connsiteX3" fmla="*/ 3645532 w 3645535"/>
                <a:gd name="connsiteY3" fmla="*/ 1489248 h 1501775"/>
                <a:gd name="connsiteX4" fmla="*/ 3633012 w 3645535"/>
                <a:gd name="connsiteY4" fmla="*/ 1501774 h 1501775"/>
                <a:gd name="connsiteX5" fmla="*/ 12523 w 3645535"/>
                <a:gd name="connsiteY5" fmla="*/ 1501775 h 1501775"/>
                <a:gd name="connsiteX6" fmla="*/ 1 w 3645535"/>
                <a:gd name="connsiteY6" fmla="*/ 1489249 h 1501775"/>
                <a:gd name="connsiteX7" fmla="*/ 0 w 3645535"/>
                <a:gd name="connsiteY7" fmla="*/ 12527 h 1501775"/>
                <a:gd name="connsiteX8" fmla="*/ 12526 w 3645535"/>
                <a:gd name="connsiteY8" fmla="*/ 0 h 150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45535" h="1501775">
                  <a:moveTo>
                    <a:pt x="12526" y="0"/>
                  </a:moveTo>
                  <a:lnTo>
                    <a:pt x="3633013" y="2"/>
                  </a:lnTo>
                  <a:cubicBezTo>
                    <a:pt x="3639926" y="4"/>
                    <a:pt x="3645536" y="5609"/>
                    <a:pt x="3645535" y="12527"/>
                  </a:cubicBezTo>
                  <a:lnTo>
                    <a:pt x="3645532" y="1489248"/>
                  </a:lnTo>
                  <a:cubicBezTo>
                    <a:pt x="3645536" y="1496166"/>
                    <a:pt x="3639928" y="1501775"/>
                    <a:pt x="3633012" y="1501774"/>
                  </a:cubicBezTo>
                  <a:lnTo>
                    <a:pt x="12523" y="1501775"/>
                  </a:lnTo>
                  <a:cubicBezTo>
                    <a:pt x="5609" y="1501775"/>
                    <a:pt x="-3" y="1496167"/>
                    <a:pt x="1" y="1489249"/>
                  </a:cubicBezTo>
                  <a:lnTo>
                    <a:pt x="0" y="12527"/>
                  </a:lnTo>
                  <a:cubicBezTo>
                    <a:pt x="0" y="5612"/>
                    <a:pt x="5610" y="2"/>
                    <a:pt x="12526" y="0"/>
                  </a:cubicBezTo>
                  <a:close/>
                </a:path>
              </a:pathLst>
            </a:custGeom>
            <a:blipFill dpi="0" rotWithShape="0">
              <a:blip r:embed="rId6"/>
              <a:srcRect/>
              <a:stretch>
                <a:fillRect l="-140000" t="-234000" r="-194000" b="-30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203" name="PA-圆角矩形 2"/>
            <p:cNvSpPr/>
            <p:nvPr>
              <p:custDataLst>
                <p:tags r:id="rId7"/>
              </p:custDataLst>
            </p:nvPr>
          </p:nvSpPr>
          <p:spPr>
            <a:xfrm>
              <a:off x="7656688" y="2605148"/>
              <a:ext cx="1755934" cy="1639725"/>
            </a:xfrm>
            <a:custGeom>
              <a:avLst/>
              <a:gdLst>
                <a:gd name="connsiteX0" fmla="*/ 27130 w 3482977"/>
                <a:gd name="connsiteY0" fmla="*/ 0 h 3252471"/>
                <a:gd name="connsiteX1" fmla="*/ 3455851 w 3482977"/>
                <a:gd name="connsiteY1" fmla="*/ 1 h 3252471"/>
                <a:gd name="connsiteX2" fmla="*/ 3482977 w 3482977"/>
                <a:gd name="connsiteY2" fmla="*/ 27131 h 3252471"/>
                <a:gd name="connsiteX3" fmla="*/ 3482974 w 3482977"/>
                <a:gd name="connsiteY3" fmla="*/ 3225345 h 3252471"/>
                <a:gd name="connsiteX4" fmla="*/ 3455849 w 3482977"/>
                <a:gd name="connsiteY4" fmla="*/ 3252466 h 3252471"/>
                <a:gd name="connsiteX5" fmla="*/ 27127 w 3482977"/>
                <a:gd name="connsiteY5" fmla="*/ 3252471 h 3252471"/>
                <a:gd name="connsiteX6" fmla="*/ 0 w 3482977"/>
                <a:gd name="connsiteY6" fmla="*/ 3225340 h 3252471"/>
                <a:gd name="connsiteX7" fmla="*/ 3 w 3482977"/>
                <a:gd name="connsiteY7" fmla="*/ 27124 h 3252471"/>
                <a:gd name="connsiteX8" fmla="*/ 27130 w 3482977"/>
                <a:gd name="connsiteY8" fmla="*/ 0 h 32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977" h="3252471">
                  <a:moveTo>
                    <a:pt x="27130" y="0"/>
                  </a:moveTo>
                  <a:lnTo>
                    <a:pt x="3455851" y="1"/>
                  </a:lnTo>
                  <a:cubicBezTo>
                    <a:pt x="3470831" y="3"/>
                    <a:pt x="3482976" y="12150"/>
                    <a:pt x="3482977" y="27131"/>
                  </a:cubicBezTo>
                  <a:lnTo>
                    <a:pt x="3482974" y="3225345"/>
                  </a:lnTo>
                  <a:cubicBezTo>
                    <a:pt x="3482976" y="3240325"/>
                    <a:pt x="3470835" y="3252471"/>
                    <a:pt x="3455849" y="3252466"/>
                  </a:cubicBezTo>
                  <a:lnTo>
                    <a:pt x="27127" y="3252471"/>
                  </a:lnTo>
                  <a:cubicBezTo>
                    <a:pt x="12150" y="3252469"/>
                    <a:pt x="3" y="3240325"/>
                    <a:pt x="0" y="3225340"/>
                  </a:cubicBezTo>
                  <a:lnTo>
                    <a:pt x="3" y="27124"/>
                  </a:lnTo>
                  <a:cubicBezTo>
                    <a:pt x="3" y="12144"/>
                    <a:pt x="12149" y="3"/>
                    <a:pt x="27130" y="0"/>
                  </a:cubicBezTo>
                  <a:close/>
                </a:path>
              </a:pathLst>
            </a:custGeom>
            <a:blipFill dpi="0" rotWithShape="0">
              <a:blip r:embed="rId6"/>
              <a:srcRect/>
              <a:stretch>
                <a:fillRect l="-44000" t="-78000" r="-310000" b="-1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547" name="PA-圆角矩形 4"/>
            <p:cNvSpPr/>
            <p:nvPr>
              <p:custDataLst>
                <p:tags r:id="rId8"/>
              </p:custDataLst>
            </p:nvPr>
          </p:nvSpPr>
          <p:spPr>
            <a:xfrm>
              <a:off x="8408674" y="4281019"/>
              <a:ext cx="1003943" cy="937672"/>
            </a:xfrm>
            <a:custGeom>
              <a:avLst/>
              <a:gdLst>
                <a:gd name="connsiteX0" fmla="*/ 15519 w 1991369"/>
                <a:gd name="connsiteY0" fmla="*/ 0 h 1859916"/>
                <a:gd name="connsiteX1" fmla="*/ 1975850 w 1991369"/>
                <a:gd name="connsiteY1" fmla="*/ 1 h 1859916"/>
                <a:gd name="connsiteX2" fmla="*/ 1991369 w 1991369"/>
                <a:gd name="connsiteY2" fmla="*/ 15512 h 1859916"/>
                <a:gd name="connsiteX3" fmla="*/ 1991363 w 1991369"/>
                <a:gd name="connsiteY3" fmla="*/ 1844408 h 1859916"/>
                <a:gd name="connsiteX4" fmla="*/ 1975849 w 1991369"/>
                <a:gd name="connsiteY4" fmla="*/ 1859916 h 1859916"/>
                <a:gd name="connsiteX5" fmla="*/ 15513 w 1991369"/>
                <a:gd name="connsiteY5" fmla="*/ 1859912 h 1859916"/>
                <a:gd name="connsiteX6" fmla="*/ 0 w 1991369"/>
                <a:gd name="connsiteY6" fmla="*/ 1844405 h 1859916"/>
                <a:gd name="connsiteX7" fmla="*/ 2 w 1991369"/>
                <a:gd name="connsiteY7" fmla="*/ 15514 h 1859916"/>
                <a:gd name="connsiteX8" fmla="*/ 15519 w 1991369"/>
                <a:gd name="connsiteY8" fmla="*/ 0 h 1859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69" h="1859916">
                  <a:moveTo>
                    <a:pt x="15519" y="0"/>
                  </a:moveTo>
                  <a:lnTo>
                    <a:pt x="1975850" y="1"/>
                  </a:lnTo>
                  <a:cubicBezTo>
                    <a:pt x="1984419" y="2"/>
                    <a:pt x="1991366" y="6947"/>
                    <a:pt x="1991369" y="15512"/>
                  </a:cubicBezTo>
                  <a:lnTo>
                    <a:pt x="1991363" y="1844408"/>
                  </a:lnTo>
                  <a:cubicBezTo>
                    <a:pt x="1991360" y="1852968"/>
                    <a:pt x="1984418" y="1859918"/>
                    <a:pt x="1975849" y="1859916"/>
                  </a:cubicBezTo>
                  <a:lnTo>
                    <a:pt x="15513" y="1859912"/>
                  </a:lnTo>
                  <a:cubicBezTo>
                    <a:pt x="6949" y="1859915"/>
                    <a:pt x="5" y="1852973"/>
                    <a:pt x="0" y="1844405"/>
                  </a:cubicBezTo>
                  <a:lnTo>
                    <a:pt x="2" y="15514"/>
                  </a:lnTo>
                  <a:cubicBezTo>
                    <a:pt x="2" y="6947"/>
                    <a:pt x="6948" y="1"/>
                    <a:pt x="15519" y="0"/>
                  </a:cubicBezTo>
                  <a:close/>
                </a:path>
              </a:pathLst>
            </a:custGeom>
            <a:blipFill dpi="0" rotWithShape="0">
              <a:blip r:embed="rId6"/>
              <a:srcRect/>
              <a:stretch>
                <a:fillRect l="-152000" t="-316000" r="-542000" b="-10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07" name="PA-圆角矩形 5"/>
            <p:cNvSpPr/>
            <p:nvPr>
              <p:custDataLst>
                <p:tags r:id="rId9"/>
              </p:custDataLst>
            </p:nvPr>
          </p:nvSpPr>
          <p:spPr>
            <a:xfrm>
              <a:off x="7979386" y="5263514"/>
              <a:ext cx="1433237" cy="73952"/>
            </a:xfrm>
            <a:custGeom>
              <a:avLst/>
              <a:gdLst>
                <a:gd name="connsiteX0" fmla="*/ 1227 w 2842894"/>
                <a:gd name="connsiteY0" fmla="*/ 0 h 146687"/>
                <a:gd name="connsiteX1" fmla="*/ 2841671 w 2842894"/>
                <a:gd name="connsiteY1" fmla="*/ 2 h 146687"/>
                <a:gd name="connsiteX2" fmla="*/ 2842894 w 2842894"/>
                <a:gd name="connsiteY2" fmla="*/ 1228 h 146687"/>
                <a:gd name="connsiteX3" fmla="*/ 2842893 w 2842894"/>
                <a:gd name="connsiteY3" fmla="*/ 145462 h 146687"/>
                <a:gd name="connsiteX4" fmla="*/ 2841676 w 2842894"/>
                <a:gd name="connsiteY4" fmla="*/ 146685 h 146687"/>
                <a:gd name="connsiteX5" fmla="*/ 1224 w 2842894"/>
                <a:gd name="connsiteY5" fmla="*/ 146687 h 146687"/>
                <a:gd name="connsiteX6" fmla="*/ 1 w 2842894"/>
                <a:gd name="connsiteY6" fmla="*/ 145463 h 146687"/>
                <a:gd name="connsiteX7" fmla="*/ 0 w 2842894"/>
                <a:gd name="connsiteY7" fmla="*/ 1228 h 146687"/>
                <a:gd name="connsiteX8" fmla="*/ 1227 w 2842894"/>
                <a:gd name="connsiteY8" fmla="*/ 0 h 14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2894" h="146687">
                  <a:moveTo>
                    <a:pt x="1227" y="0"/>
                  </a:moveTo>
                  <a:lnTo>
                    <a:pt x="2841671" y="2"/>
                  </a:lnTo>
                  <a:cubicBezTo>
                    <a:pt x="2842347" y="0"/>
                    <a:pt x="2842894" y="547"/>
                    <a:pt x="2842894" y="1228"/>
                  </a:cubicBezTo>
                  <a:lnTo>
                    <a:pt x="2842893" y="145462"/>
                  </a:lnTo>
                  <a:cubicBezTo>
                    <a:pt x="2842898" y="146137"/>
                    <a:pt x="2842347" y="146687"/>
                    <a:pt x="2841676" y="146685"/>
                  </a:cubicBezTo>
                  <a:lnTo>
                    <a:pt x="1224" y="146687"/>
                  </a:lnTo>
                  <a:cubicBezTo>
                    <a:pt x="546" y="146689"/>
                    <a:pt x="-1" y="146139"/>
                    <a:pt x="1" y="145463"/>
                  </a:cubicBezTo>
                  <a:lnTo>
                    <a:pt x="0" y="1228"/>
                  </a:lnTo>
                  <a:cubicBezTo>
                    <a:pt x="1" y="549"/>
                    <a:pt x="549" y="2"/>
                    <a:pt x="1227" y="0"/>
                  </a:cubicBezTo>
                  <a:close/>
                </a:path>
              </a:pathLst>
            </a:custGeom>
            <a:blipFill dpi="0" rotWithShape="0">
              <a:blip r:embed="rId6"/>
              <a:srcRect/>
              <a:stretch>
                <a:fillRect l="-77000" t="-5329000" r="-380000" b="-110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1" name="PA-圆角矩形 6"/>
            <p:cNvSpPr/>
            <p:nvPr>
              <p:custDataLst>
                <p:tags r:id="rId10"/>
              </p:custDataLst>
            </p:nvPr>
          </p:nvSpPr>
          <p:spPr>
            <a:xfrm>
              <a:off x="9451339" y="3886939"/>
              <a:ext cx="1564175" cy="1639723"/>
            </a:xfrm>
            <a:custGeom>
              <a:avLst/>
              <a:gdLst>
                <a:gd name="connsiteX0" fmla="*/ 25880 w 3102615"/>
                <a:gd name="connsiteY0" fmla="*/ 0 h 3252468"/>
                <a:gd name="connsiteX1" fmla="*/ 3076734 w 3102615"/>
                <a:gd name="connsiteY1" fmla="*/ 1 h 3252468"/>
                <a:gd name="connsiteX2" fmla="*/ 3102615 w 3102615"/>
                <a:gd name="connsiteY2" fmla="*/ 25877 h 3252468"/>
                <a:gd name="connsiteX3" fmla="*/ 3102612 w 3102615"/>
                <a:gd name="connsiteY3" fmla="*/ 3226589 h 3252468"/>
                <a:gd name="connsiteX4" fmla="*/ 3076735 w 3102615"/>
                <a:gd name="connsiteY4" fmla="*/ 3252466 h 3252468"/>
                <a:gd name="connsiteX5" fmla="*/ 25877 w 3102615"/>
                <a:gd name="connsiteY5" fmla="*/ 3252468 h 3252468"/>
                <a:gd name="connsiteX6" fmla="*/ 0 w 3102615"/>
                <a:gd name="connsiteY6" fmla="*/ 3226594 h 3252468"/>
                <a:gd name="connsiteX7" fmla="*/ 6 w 3102615"/>
                <a:gd name="connsiteY7" fmla="*/ 25876 h 3252468"/>
                <a:gd name="connsiteX8" fmla="*/ 25880 w 3102615"/>
                <a:gd name="connsiteY8" fmla="*/ 0 h 325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02615" h="3252468">
                  <a:moveTo>
                    <a:pt x="25880" y="0"/>
                  </a:moveTo>
                  <a:lnTo>
                    <a:pt x="3076734" y="1"/>
                  </a:lnTo>
                  <a:cubicBezTo>
                    <a:pt x="3091027" y="5"/>
                    <a:pt x="3102613" y="11585"/>
                    <a:pt x="3102615" y="25877"/>
                  </a:cubicBezTo>
                  <a:lnTo>
                    <a:pt x="3102612" y="3226589"/>
                  </a:lnTo>
                  <a:cubicBezTo>
                    <a:pt x="3102617" y="3240882"/>
                    <a:pt x="3091027" y="3252464"/>
                    <a:pt x="3076735" y="3252466"/>
                  </a:cubicBezTo>
                  <a:lnTo>
                    <a:pt x="25877" y="3252468"/>
                  </a:lnTo>
                  <a:cubicBezTo>
                    <a:pt x="11588" y="3252465"/>
                    <a:pt x="4" y="3240881"/>
                    <a:pt x="0" y="3226594"/>
                  </a:cubicBezTo>
                  <a:lnTo>
                    <a:pt x="6" y="25876"/>
                  </a:lnTo>
                  <a:cubicBezTo>
                    <a:pt x="6" y="11586"/>
                    <a:pt x="11588" y="0"/>
                    <a:pt x="25880" y="0"/>
                  </a:cubicBezTo>
                  <a:close/>
                </a:path>
              </a:pathLst>
            </a:custGeom>
            <a:blipFill dpi="0" rotWithShape="0">
              <a:blip r:embed="rId6"/>
              <a:srcRect/>
              <a:stretch>
                <a:fillRect l="-164000" t="-156000" r="-246000" b="-3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365" name="PA-圆角矩形 10"/>
            <p:cNvSpPr/>
            <p:nvPr>
              <p:custDataLst>
                <p:tags r:id="rId11"/>
              </p:custDataLst>
            </p:nvPr>
          </p:nvSpPr>
          <p:spPr>
            <a:xfrm>
              <a:off x="11327966" y="3094304"/>
              <a:ext cx="52504" cy="576882"/>
            </a:xfrm>
            <a:custGeom>
              <a:avLst/>
              <a:gdLst>
                <a:gd name="connsiteX0" fmla="*/ 867 w 104145"/>
                <a:gd name="connsiteY0" fmla="*/ 1 h 1144272"/>
                <a:gd name="connsiteX1" fmla="*/ 103272 w 104145"/>
                <a:gd name="connsiteY1" fmla="*/ 1 h 1144272"/>
                <a:gd name="connsiteX2" fmla="*/ 104142 w 104145"/>
                <a:gd name="connsiteY2" fmla="*/ 867 h 1144272"/>
                <a:gd name="connsiteX3" fmla="*/ 104145 w 104145"/>
                <a:gd name="connsiteY3" fmla="*/ 1143398 h 1144272"/>
                <a:gd name="connsiteX4" fmla="*/ 103271 w 104145"/>
                <a:gd name="connsiteY4" fmla="*/ 1144272 h 1144272"/>
                <a:gd name="connsiteX5" fmla="*/ 874 w 104145"/>
                <a:gd name="connsiteY5" fmla="*/ 1144268 h 1144272"/>
                <a:gd name="connsiteX6" fmla="*/ 0 w 104145"/>
                <a:gd name="connsiteY6" fmla="*/ 1143396 h 1144272"/>
                <a:gd name="connsiteX7" fmla="*/ 3 w 104145"/>
                <a:gd name="connsiteY7" fmla="*/ 863 h 1144272"/>
                <a:gd name="connsiteX8" fmla="*/ 867 w 104145"/>
                <a:gd name="connsiteY8" fmla="*/ 1 h 114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145" h="1144272">
                  <a:moveTo>
                    <a:pt x="867" y="1"/>
                  </a:moveTo>
                  <a:lnTo>
                    <a:pt x="103272" y="1"/>
                  </a:lnTo>
                  <a:cubicBezTo>
                    <a:pt x="103754" y="-1"/>
                    <a:pt x="104138" y="385"/>
                    <a:pt x="104142" y="867"/>
                  </a:cubicBezTo>
                  <a:lnTo>
                    <a:pt x="104145" y="1143398"/>
                  </a:lnTo>
                  <a:cubicBezTo>
                    <a:pt x="104140" y="1143877"/>
                    <a:pt x="103750" y="1144266"/>
                    <a:pt x="103271" y="1144272"/>
                  </a:cubicBezTo>
                  <a:lnTo>
                    <a:pt x="874" y="1144268"/>
                  </a:lnTo>
                  <a:cubicBezTo>
                    <a:pt x="390" y="1144268"/>
                    <a:pt x="0" y="1143879"/>
                    <a:pt x="0" y="1143396"/>
                  </a:cubicBezTo>
                  <a:lnTo>
                    <a:pt x="3" y="863"/>
                  </a:lnTo>
                  <a:cubicBezTo>
                    <a:pt x="3" y="389"/>
                    <a:pt x="391" y="-6"/>
                    <a:pt x="867" y="1"/>
                  </a:cubicBezTo>
                  <a:close/>
                </a:path>
              </a:pathLst>
            </a:custGeom>
            <a:blipFill dpi="0" rotWithShape="0">
              <a:blip r:embed="rId6"/>
              <a:srcRect/>
              <a:stretch>
                <a:fillRect l="-8466000" t="-307000" r="-6622000" b="-43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663" name="PA-圆角矩形 11"/>
            <p:cNvSpPr/>
            <p:nvPr>
              <p:custDataLst>
                <p:tags r:id="rId12"/>
              </p:custDataLst>
            </p:nvPr>
          </p:nvSpPr>
          <p:spPr>
            <a:xfrm>
              <a:off x="11054246" y="4279755"/>
              <a:ext cx="68514" cy="970646"/>
            </a:xfrm>
            <a:custGeom>
              <a:avLst/>
              <a:gdLst>
                <a:gd name="connsiteX0" fmla="*/ 1136 w 135901"/>
                <a:gd name="connsiteY0" fmla="*/ 0 h 1925321"/>
                <a:gd name="connsiteX1" fmla="*/ 134759 w 135901"/>
                <a:gd name="connsiteY1" fmla="*/ 5 h 1925321"/>
                <a:gd name="connsiteX2" fmla="*/ 135895 w 135901"/>
                <a:gd name="connsiteY2" fmla="*/ 1135 h 1925321"/>
                <a:gd name="connsiteX3" fmla="*/ 135901 w 135901"/>
                <a:gd name="connsiteY3" fmla="*/ 1924188 h 1925321"/>
                <a:gd name="connsiteX4" fmla="*/ 134763 w 135901"/>
                <a:gd name="connsiteY4" fmla="*/ 1925321 h 1925321"/>
                <a:gd name="connsiteX5" fmla="*/ 1139 w 135901"/>
                <a:gd name="connsiteY5" fmla="*/ 1925321 h 1925321"/>
                <a:gd name="connsiteX6" fmla="*/ 0 w 135901"/>
                <a:gd name="connsiteY6" fmla="*/ 1924190 h 1925321"/>
                <a:gd name="connsiteX7" fmla="*/ 3 w 135901"/>
                <a:gd name="connsiteY7" fmla="*/ 1135 h 1925321"/>
                <a:gd name="connsiteX8" fmla="*/ 1136 w 135901"/>
                <a:gd name="connsiteY8" fmla="*/ 0 h 1925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901" h="1925321">
                  <a:moveTo>
                    <a:pt x="1136" y="0"/>
                  </a:moveTo>
                  <a:lnTo>
                    <a:pt x="134759" y="5"/>
                  </a:lnTo>
                  <a:cubicBezTo>
                    <a:pt x="135388" y="-1"/>
                    <a:pt x="135894" y="512"/>
                    <a:pt x="135895" y="1135"/>
                  </a:cubicBezTo>
                  <a:lnTo>
                    <a:pt x="135901" y="1924188"/>
                  </a:lnTo>
                  <a:cubicBezTo>
                    <a:pt x="135893" y="1924813"/>
                    <a:pt x="135388" y="1925322"/>
                    <a:pt x="134763" y="1925321"/>
                  </a:cubicBezTo>
                  <a:lnTo>
                    <a:pt x="1139" y="1925321"/>
                  </a:lnTo>
                  <a:cubicBezTo>
                    <a:pt x="507" y="1925327"/>
                    <a:pt x="15" y="1924815"/>
                    <a:pt x="0" y="1924190"/>
                  </a:cubicBezTo>
                  <a:lnTo>
                    <a:pt x="3" y="1135"/>
                  </a:lnTo>
                  <a:cubicBezTo>
                    <a:pt x="1" y="506"/>
                    <a:pt x="512" y="2"/>
                    <a:pt x="1136" y="0"/>
                  </a:cubicBezTo>
                  <a:close/>
                </a:path>
              </a:pathLst>
            </a:custGeom>
            <a:blipFill dpi="0" rotWithShape="0">
              <a:blip r:embed="rId6"/>
              <a:srcRect/>
              <a:stretch>
                <a:fillRect l="-6088000" t="-305000" r="-5451000" b="-9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sp>
          <p:nvSpPr>
            <p:cNvPr id="4" name="PA-圆角矩形 12"/>
            <p:cNvSpPr/>
            <p:nvPr>
              <p:custDataLst>
                <p:tags r:id="rId13"/>
              </p:custDataLst>
            </p:nvPr>
          </p:nvSpPr>
          <p:spPr>
            <a:xfrm>
              <a:off x="7559040" y="3009145"/>
              <a:ext cx="58905" cy="1235716"/>
            </a:xfrm>
            <a:custGeom>
              <a:avLst/>
              <a:gdLst>
                <a:gd name="connsiteX0" fmla="*/ 974 w 116840"/>
                <a:gd name="connsiteY0" fmla="*/ 0 h 2451101"/>
                <a:gd name="connsiteX1" fmla="*/ 115870 w 116840"/>
                <a:gd name="connsiteY1" fmla="*/ 4 h 2451101"/>
                <a:gd name="connsiteX2" fmla="*/ 116840 w 116840"/>
                <a:gd name="connsiteY2" fmla="*/ 980 h 2451101"/>
                <a:gd name="connsiteX3" fmla="*/ 116838 w 116840"/>
                <a:gd name="connsiteY3" fmla="*/ 2450124 h 2451101"/>
                <a:gd name="connsiteX4" fmla="*/ 115867 w 116840"/>
                <a:gd name="connsiteY4" fmla="*/ 2451101 h 2451101"/>
                <a:gd name="connsiteX5" fmla="*/ 972 w 116840"/>
                <a:gd name="connsiteY5" fmla="*/ 2451101 h 2451101"/>
                <a:gd name="connsiteX6" fmla="*/ 4 w 116840"/>
                <a:gd name="connsiteY6" fmla="*/ 2450130 h 2451101"/>
                <a:gd name="connsiteX7" fmla="*/ 1 w 116840"/>
                <a:gd name="connsiteY7" fmla="*/ 977 h 2451101"/>
                <a:gd name="connsiteX8" fmla="*/ 974 w 116840"/>
                <a:gd name="connsiteY8" fmla="*/ 0 h 245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 h="2451101">
                  <a:moveTo>
                    <a:pt x="974" y="0"/>
                  </a:moveTo>
                  <a:lnTo>
                    <a:pt x="115870" y="4"/>
                  </a:lnTo>
                  <a:cubicBezTo>
                    <a:pt x="116402" y="1"/>
                    <a:pt x="116842" y="440"/>
                    <a:pt x="116840" y="980"/>
                  </a:cubicBezTo>
                  <a:lnTo>
                    <a:pt x="116838" y="2450124"/>
                  </a:lnTo>
                  <a:cubicBezTo>
                    <a:pt x="116841" y="2450663"/>
                    <a:pt x="116402" y="2451106"/>
                    <a:pt x="115867" y="2451101"/>
                  </a:cubicBezTo>
                  <a:lnTo>
                    <a:pt x="972" y="2451101"/>
                  </a:lnTo>
                  <a:cubicBezTo>
                    <a:pt x="433" y="2451105"/>
                    <a:pt x="-4" y="2450666"/>
                    <a:pt x="4" y="2450130"/>
                  </a:cubicBezTo>
                  <a:lnTo>
                    <a:pt x="1" y="977"/>
                  </a:lnTo>
                  <a:cubicBezTo>
                    <a:pt x="-2" y="440"/>
                    <a:pt x="434" y="2"/>
                    <a:pt x="974" y="0"/>
                  </a:cubicBezTo>
                  <a:close/>
                </a:path>
              </a:pathLst>
            </a:custGeom>
            <a:blipFill dpi="0" rotWithShape="0">
              <a:blip r:embed="rId6"/>
              <a:srcRect/>
              <a:stretch>
                <a:fillRect l="-1148000" t="-136000" r="-12290000" b="-15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fontAlgn="base"/>
              <a:endParaRPr lang="zh-CN" altLang="en-US" strike="noStrike" noProof="1"/>
            </a:p>
          </p:txBody>
        </p:sp>
      </p:grpSp>
      <p:sp>
        <p:nvSpPr>
          <p:cNvPr id="23"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二、压疮发生的原因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37235" y="955040"/>
            <a:ext cx="8559165" cy="368300"/>
          </a:xfrm>
          <a:prstGeom prst="rect">
            <a:avLst/>
          </a:prstGeom>
          <a:noFill/>
        </p:spPr>
        <p:txBody>
          <a:bodyPr wrap="square" rtlCol="0">
            <a:spAutoFit/>
          </a:bodyPr>
          <a:p>
            <a:r>
              <a:rPr lang="zh-CN" altLang="en-US" b="1">
                <a:solidFill>
                  <a:srgbClr val="2E75B6"/>
                </a:solidFill>
                <a:latin typeface="微软雅黑" panose="020B0503020204020204" charset="-122"/>
                <a:ea typeface="微软雅黑" panose="020B0503020204020204" charset="-122"/>
              </a:rPr>
              <a:t>（一）力学因素</a:t>
            </a:r>
            <a:endParaRPr lang="zh-CN" altLang="en-US" b="1">
              <a:solidFill>
                <a:srgbClr val="2E75B6"/>
              </a:solidFill>
              <a:latin typeface="微软雅黑" panose="020B0503020204020204" charset="-122"/>
              <a:ea typeface="微软雅黑" panose="020B0503020204020204" charset="-122"/>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618808"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z="14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经常受到潮湿、摩擦、排泄物等理化因素刺激，如大小便失禁、大量汗液、各种渗出液、引流液等，皮肤角质层受破坏，组织损伤破溃感染。</a:t>
            </a:r>
            <a:endParaRPr lang="zh-CN" altLang="en-US" sz="14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4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是产生压疮的内在因素。全身营养摄入不足，皮下脂肪减少，肌肉萎缩，一旦受压，骨隆突处皮肤受压，缺乏肌肉和脂肪组织的保护，引起缺血、缺氧而致皮肤破损。</a:t>
            </a:r>
            <a:endParaRPr lang="zh-CN" altLang="en-US" sz="14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（二）全身营养不良或水肿</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（三）理化因素刺激</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0"/>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二、压疮发生的原因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618808"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z="14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皮肤松弛干燥，缺乏弹性，皮下脂肪萎缩、变薄，皮肤易损性增加。</a:t>
            </a:r>
            <a:endParaRPr lang="zh-CN" altLang="en-US" sz="14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4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应用石膏固定和牵引时，限制了患者身体或肢体的运动，特别是夹板内衬垫放置不当、石膏内不平整或有渣屑、矫形器械固定过紧或肢体有水肿时，容易使肢体血液循环受阻，而导致压疮发生。</a:t>
            </a:r>
            <a:endParaRPr lang="zh-CN" altLang="en-US" sz="14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（四）矫形器械使用不当</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（五）年龄</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0"/>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二、压疮发生的原因</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三、压疮的好发部位</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41425" y="1866265"/>
            <a:ext cx="9709785"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压疮多发生于无肌肉包裹或肌肉层较薄、缺乏脂肪组织保护又经常受压的骨隆突处。与患者卧位有关（图 10-10）。</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183890" y="2854960"/>
            <a:ext cx="5343525" cy="3028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21"/>
          <p:cNvSpPr/>
          <p:nvPr>
            <p:custDataLst>
              <p:tags r:id="rId1"/>
            </p:custDataLst>
          </p:nvPr>
        </p:nvSpPr>
        <p:spPr>
          <a:xfrm>
            <a:off x="3395663" y="3213735"/>
            <a:ext cx="46038" cy="190817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grpSp>
        <p:nvGrpSpPr>
          <p:cNvPr id="6" name="组合 5"/>
          <p:cNvGrpSpPr/>
          <p:nvPr/>
        </p:nvGrpSpPr>
        <p:grpSpPr>
          <a:xfrm>
            <a:off x="882650" y="1910398"/>
            <a:ext cx="2420938" cy="2798762"/>
            <a:chOff x="1436" y="3658"/>
            <a:chExt cx="3812" cy="4408"/>
          </a:xfrm>
        </p:grpSpPr>
        <p:sp>
          <p:nvSpPr>
            <p:cNvPr id="5" name="同侧圆角矩形 4"/>
            <p:cNvSpPr/>
            <p:nvPr>
              <p:custDataLst>
                <p:tags r:id="rId2"/>
              </p:custDataLst>
            </p:nvPr>
          </p:nvSpPr>
          <p:spPr bwMode="auto">
            <a:xfrm rot="5400000">
              <a:off x="3184" y="2974"/>
              <a:ext cx="1135" cy="2835"/>
            </a:xfrm>
            <a:prstGeom prst="round2SameRect">
              <a:avLst>
                <a:gd name="adj1" fmla="val 50000"/>
                <a:gd name="adj2" fmla="val 0"/>
              </a:avLst>
            </a:prstGeom>
            <a:noFill/>
            <a:ln w="38100">
              <a:solidFill>
                <a:srgbClr val="3EA592"/>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7" name="椭圆 6"/>
            <p:cNvSpPr>
              <a:spLocks noChangeAspect="1"/>
            </p:cNvSpPr>
            <p:nvPr>
              <p:custDataLst>
                <p:tags r:id="rId3"/>
              </p:custDataLst>
            </p:nvPr>
          </p:nvSpPr>
          <p:spPr bwMode="auto">
            <a:xfrm>
              <a:off x="1435" y="3657"/>
              <a:ext cx="1415" cy="141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charset="-122"/>
                  <a:ea typeface="微软雅黑" panose="020B0503020204020204" charset="-122"/>
                </a:rPr>
                <a:t>A</a:t>
              </a:r>
              <a:endParaRPr lang="en-US" altLang="zh-CN" sz="2800" b="1" strike="noStrike" noProof="1" dirty="0">
                <a:solidFill>
                  <a:sysClr val="window" lastClr="FFFFFF"/>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2974" y="4082"/>
              <a:ext cx="1902"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charset="-122"/>
                <a:ea typeface="微软雅黑" panose="020B0503020204020204" charset="-122"/>
              </a:endParaRPr>
            </a:p>
          </p:txBody>
        </p:sp>
        <p:sp>
          <p:nvSpPr>
            <p:cNvPr id="23" name="文本框 22"/>
            <p:cNvSpPr txBox="1"/>
            <p:nvPr>
              <p:custDataLst>
                <p:tags r:id="rId5"/>
              </p:custDataLst>
            </p:nvPr>
          </p:nvSpPr>
          <p:spPr>
            <a:xfrm>
              <a:off x="2909" y="3862"/>
              <a:ext cx="2337"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l" fontAlgn="auto">
                <a:lnSpc>
                  <a:spcPct val="120000"/>
                </a:lnSpc>
                <a:spcBef>
                  <a:spcPts val="0"/>
                </a:spcBef>
                <a:spcAft>
                  <a:spcPts val="0"/>
                </a:spcAft>
                <a:buSzPct val="100000"/>
                <a:buNone/>
              </a:pPr>
              <a:r>
                <a:rPr lang="zh-CN" altLang="en-US" sz="1600" b="1" strike="noStrike" spc="300" noProof="1" dirty="0">
                  <a:solidFill>
                    <a:srgbClr val="000000"/>
                  </a:solidFill>
                  <a:latin typeface="微软雅黑" panose="020B0503020204020204" charset="-122"/>
                  <a:ea typeface="微软雅黑" panose="020B0503020204020204" charset="-122"/>
                  <a:cs typeface="+mj-cs"/>
                </a:rPr>
                <a:t>I 期 淤血红润期</a:t>
              </a:r>
              <a:endParaRPr lang="zh-CN" altLang="en-US" sz="1600" b="1" strike="noStrike" spc="300" noProof="1" dirty="0">
                <a:solidFill>
                  <a:srgbClr val="000000"/>
                </a:solidFill>
                <a:latin typeface="微软雅黑" panose="020B0503020204020204" charset="-122"/>
                <a:ea typeface="微软雅黑" panose="020B0503020204020204" charset="-122"/>
                <a:cs typeface="+mj-cs"/>
              </a:endParaRPr>
            </a:p>
          </p:txBody>
        </p:sp>
        <p:sp>
          <p:nvSpPr>
            <p:cNvPr id="25" name="文本框 24"/>
            <p:cNvSpPr txBox="1"/>
            <p:nvPr>
              <p:custDataLst>
                <p:tags r:id="rId6"/>
              </p:custDataLst>
            </p:nvPr>
          </p:nvSpPr>
          <p:spPr>
            <a:xfrm>
              <a:off x="1585" y="5643"/>
              <a:ext cx="3517" cy="2422"/>
            </a:xfrm>
            <a:prstGeom prst="rect">
              <a:avLst/>
            </a:prstGeom>
          </p:spPr>
          <p:txBody>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mn-ea"/>
                </a:defRPr>
              </a:lvl1pPr>
            </a:lstStyle>
            <a:p>
              <a:pPr marL="0" lvl="0" algn="just" fontAlgn="auto">
                <a:lnSpc>
                  <a:spcPct val="130000"/>
                </a:lnSpc>
                <a:spcBef>
                  <a:spcPts val="0"/>
                </a:spcBef>
                <a:spcAft>
                  <a:spcPts val="0"/>
                </a:spcAft>
                <a:buSzPct val="100000"/>
                <a:buNone/>
              </a:pPr>
              <a:r>
                <a:rPr lang="en-US" altLang="zh-CN" strike="noStrike" spc="150" noProof="1" dirty="0">
                  <a:solidFill>
                    <a:schemeClr val="tx1">
                      <a:lumMod val="65000"/>
                      <a:lumOff val="35000"/>
                    </a:schemeClr>
                  </a:solidFill>
                  <a:latin typeface="微软雅黑" panose="020B0503020204020204" charset="-122"/>
                  <a:ea typeface="微软雅黑" panose="020B0503020204020204" charset="-122"/>
                  <a:cs typeface="+mn-cs"/>
                </a:rPr>
                <a:t>皮肤是完整的，常于受压部位的骨隆突处，出现压之不变白的红斑，表现为红、肿、热、痛或麻木，此期为可逆性改变。</a:t>
              </a:r>
              <a:endParaRPr lang="en-US" altLang="zh-CN" strike="noStrike"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grpSp>
        <p:nvGrpSpPr>
          <p:cNvPr id="8" name="组合 7"/>
          <p:cNvGrpSpPr/>
          <p:nvPr/>
        </p:nvGrpSpPr>
        <p:grpSpPr>
          <a:xfrm>
            <a:off x="3548063" y="1910398"/>
            <a:ext cx="2419350" cy="2798762"/>
            <a:chOff x="5633" y="3658"/>
            <a:chExt cx="3810" cy="4408"/>
          </a:xfrm>
        </p:grpSpPr>
        <p:sp>
          <p:nvSpPr>
            <p:cNvPr id="11" name="同侧圆角矩形 10"/>
            <p:cNvSpPr/>
            <p:nvPr>
              <p:custDataLst>
                <p:tags r:id="rId7"/>
              </p:custDataLst>
            </p:nvPr>
          </p:nvSpPr>
          <p:spPr bwMode="auto">
            <a:xfrm rot="5400000">
              <a:off x="7382" y="2974"/>
              <a:ext cx="1135" cy="2835"/>
            </a:xfrm>
            <a:prstGeom prst="round2SameRect">
              <a:avLst>
                <a:gd name="adj1" fmla="val 50000"/>
                <a:gd name="adj2" fmla="val 0"/>
              </a:avLst>
            </a:prstGeom>
            <a:noFill/>
            <a:ln w="38100">
              <a:solidFill>
                <a:srgbClr val="3EA592"/>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14" name="椭圆 13"/>
            <p:cNvSpPr>
              <a:spLocks noChangeAspect="1"/>
            </p:cNvSpPr>
            <p:nvPr>
              <p:custDataLst>
                <p:tags r:id="rId8"/>
              </p:custDataLst>
            </p:nvPr>
          </p:nvSpPr>
          <p:spPr bwMode="auto">
            <a:xfrm>
              <a:off x="5633" y="3657"/>
              <a:ext cx="1415" cy="1417"/>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charset="-122"/>
                  <a:ea typeface="微软雅黑" panose="020B0503020204020204" charset="-122"/>
                </a:rPr>
                <a:t>B</a:t>
              </a:r>
              <a:endParaRPr lang="en-US" altLang="zh-CN" sz="2800" b="1" strike="noStrike" noProof="1" dirty="0">
                <a:solidFill>
                  <a:sysClr val="window" lastClr="FFFFFF"/>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7167" y="4082"/>
              <a:ext cx="1900"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charset="-122"/>
                <a:ea typeface="微软雅黑" panose="020B0503020204020204" charset="-122"/>
              </a:endParaRPr>
            </a:p>
          </p:txBody>
        </p:sp>
        <p:sp>
          <p:nvSpPr>
            <p:cNvPr id="26" name="文本框 25"/>
            <p:cNvSpPr txBox="1"/>
            <p:nvPr>
              <p:custDataLst>
                <p:tags r:id="rId10"/>
              </p:custDataLst>
            </p:nvPr>
          </p:nvSpPr>
          <p:spPr>
            <a:xfrm>
              <a:off x="7104" y="3862"/>
              <a:ext cx="2337"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l" fontAlgn="auto">
                <a:lnSpc>
                  <a:spcPct val="120000"/>
                </a:lnSpc>
                <a:spcBef>
                  <a:spcPts val="0"/>
                </a:spcBef>
                <a:spcAft>
                  <a:spcPts val="0"/>
                </a:spcAft>
                <a:buSzPct val="100000"/>
                <a:buNone/>
              </a:pPr>
              <a:r>
                <a:rPr lang="en-US" altLang="zh-CN" sz="1600" b="1" strike="noStrike" spc="300" noProof="1">
                  <a:solidFill>
                    <a:srgbClr val="000000"/>
                  </a:solidFill>
                  <a:latin typeface="微软雅黑" panose="020B0503020204020204" charset="-122"/>
                  <a:ea typeface="微软雅黑" panose="020B0503020204020204" charset="-122"/>
                  <a:cs typeface="+mj-cs"/>
                </a:rPr>
                <a:t>II 期 炎性浸润期</a:t>
              </a:r>
              <a:endParaRPr lang="en-US" altLang="zh-CN" sz="1600" b="1" strike="noStrike" spc="300" noProof="1">
                <a:solidFill>
                  <a:srgbClr val="000000"/>
                </a:solidFill>
                <a:latin typeface="微软雅黑" panose="020B0503020204020204" charset="-122"/>
                <a:ea typeface="微软雅黑" panose="020B0503020204020204" charset="-122"/>
                <a:cs typeface="+mj-cs"/>
              </a:endParaRPr>
            </a:p>
          </p:txBody>
        </p:sp>
        <p:sp>
          <p:nvSpPr>
            <p:cNvPr id="27" name="文本框 26"/>
            <p:cNvSpPr txBox="1"/>
            <p:nvPr>
              <p:custDataLst>
                <p:tags r:id="rId11"/>
              </p:custDataLst>
            </p:nvPr>
          </p:nvSpPr>
          <p:spPr>
            <a:xfrm>
              <a:off x="5780" y="5643"/>
              <a:ext cx="3517" cy="2422"/>
            </a:xfrm>
            <a:prstGeom prst="rect">
              <a:avLst/>
            </a:prstGeom>
          </p:spPr>
          <p:txBody>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mn-ea"/>
                </a:defRPr>
              </a:lvl1pPr>
            </a:lstStyle>
            <a:p>
              <a:pPr marL="0" lvl="0" algn="just" fontAlgn="auto">
                <a:lnSpc>
                  <a:spcPct val="130000"/>
                </a:lnSpc>
                <a:spcBef>
                  <a:spcPts val="0"/>
                </a:spcBef>
                <a:spcAft>
                  <a:spcPts val="0"/>
                </a:spcAft>
                <a:buSzPct val="100000"/>
                <a:buNone/>
              </a:pPr>
              <a:r>
                <a:rPr lang="en-US" altLang="zh-CN" strike="noStrike" spc="150" noProof="1">
                  <a:solidFill>
                    <a:schemeClr val="tx1">
                      <a:lumMod val="65000"/>
                      <a:lumOff val="35000"/>
                    </a:schemeClr>
                  </a:solidFill>
                  <a:latin typeface="微软雅黑" panose="020B0503020204020204" charset="-122"/>
                  <a:ea typeface="微软雅黑" panose="020B0503020204020204" charset="-122"/>
                  <a:cs typeface="+mn-cs"/>
                </a:rPr>
                <a:t>可有部分皮层缺失，受压部位呈紫红色，皮下产生硬结，常有水疱形成，易破溃。水疱破溃后表皮脱落显露潮湿、红润的创面，有痛感。</a:t>
              </a:r>
              <a:endParaRPr lang="en-US" altLang="zh-CN" strike="noStrike" spc="150" noProof="1">
                <a:solidFill>
                  <a:schemeClr val="tx1">
                    <a:lumMod val="65000"/>
                    <a:lumOff val="35000"/>
                  </a:schemeClr>
                </a:solidFill>
                <a:latin typeface="微软雅黑" panose="020B0503020204020204" charset="-122"/>
                <a:ea typeface="微软雅黑" panose="020B0503020204020204" charset="-122"/>
                <a:cs typeface="+mn-cs"/>
              </a:endParaRPr>
            </a:p>
          </p:txBody>
        </p:sp>
      </p:grpSp>
      <p:grpSp>
        <p:nvGrpSpPr>
          <p:cNvPr id="9" name="组合 8"/>
          <p:cNvGrpSpPr/>
          <p:nvPr/>
        </p:nvGrpSpPr>
        <p:grpSpPr>
          <a:xfrm>
            <a:off x="6211888" y="1910398"/>
            <a:ext cx="2433637" cy="2798762"/>
            <a:chOff x="9828" y="3658"/>
            <a:chExt cx="3832" cy="4408"/>
          </a:xfrm>
        </p:grpSpPr>
        <p:sp>
          <p:nvSpPr>
            <p:cNvPr id="17" name="同侧圆角矩形 16"/>
            <p:cNvSpPr/>
            <p:nvPr>
              <p:custDataLst>
                <p:tags r:id="rId12"/>
              </p:custDataLst>
            </p:nvPr>
          </p:nvSpPr>
          <p:spPr bwMode="auto">
            <a:xfrm rot="5400000">
              <a:off x="11577" y="2974"/>
              <a:ext cx="1135" cy="2835"/>
            </a:xfrm>
            <a:prstGeom prst="round2SameRect">
              <a:avLst>
                <a:gd name="adj1" fmla="val 50000"/>
                <a:gd name="adj2" fmla="val 0"/>
              </a:avLst>
            </a:prstGeom>
            <a:no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18" name="椭圆 17"/>
            <p:cNvSpPr>
              <a:spLocks noChangeAspect="1"/>
            </p:cNvSpPr>
            <p:nvPr>
              <p:custDataLst>
                <p:tags r:id="rId13"/>
              </p:custDataLst>
            </p:nvPr>
          </p:nvSpPr>
          <p:spPr bwMode="auto">
            <a:xfrm>
              <a:off x="9828" y="3657"/>
              <a:ext cx="1415" cy="1417"/>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charset="-122"/>
                  <a:ea typeface="微软雅黑" panose="020B0503020204020204" charset="-122"/>
                </a:rPr>
                <a:t>C</a:t>
              </a:r>
              <a:endParaRPr lang="en-US" altLang="zh-CN" sz="2800" b="1" strike="noStrike" noProof="1" dirty="0">
                <a:solidFill>
                  <a:sysClr val="window" lastClr="FFFFFF"/>
                </a:solidFill>
                <a:latin typeface="微软雅黑" panose="020B0503020204020204" charset="-122"/>
                <a:ea typeface="微软雅黑" panose="020B0503020204020204" charset="-122"/>
              </a:endParaRPr>
            </a:p>
          </p:txBody>
        </p:sp>
        <p:sp>
          <p:nvSpPr>
            <p:cNvPr id="19" name="矩形 18"/>
            <p:cNvSpPr/>
            <p:nvPr>
              <p:custDataLst>
                <p:tags r:id="rId14"/>
              </p:custDataLst>
            </p:nvPr>
          </p:nvSpPr>
          <p:spPr>
            <a:xfrm>
              <a:off x="11449" y="4082"/>
              <a:ext cx="1900"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charset="-122"/>
                <a:ea typeface="微软雅黑" panose="020B0503020204020204" charset="-122"/>
              </a:endParaRPr>
            </a:p>
          </p:txBody>
        </p:sp>
        <p:sp>
          <p:nvSpPr>
            <p:cNvPr id="28" name="文本框 27"/>
            <p:cNvSpPr txBox="1"/>
            <p:nvPr>
              <p:custDataLst>
                <p:tags r:id="rId15"/>
              </p:custDataLst>
            </p:nvPr>
          </p:nvSpPr>
          <p:spPr>
            <a:xfrm>
              <a:off x="11322" y="3862"/>
              <a:ext cx="2337" cy="1067"/>
            </a:xfrm>
            <a:prstGeom prst="rect">
              <a:avLst/>
            </a:prstGeom>
            <a:noFill/>
          </p:spPr>
          <p:txBody>
            <a:bodyPr wrap="square" anchor="ctr" anchorCtr="0"/>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marL="0" algn="l" fontAlgn="auto">
                <a:lnSpc>
                  <a:spcPct val="120000"/>
                </a:lnSpc>
                <a:spcBef>
                  <a:spcPts val="0"/>
                </a:spcBef>
                <a:spcAft>
                  <a:spcPts val="0"/>
                </a:spcAft>
                <a:buSzPct val="100000"/>
                <a:buNone/>
              </a:pPr>
              <a:r>
                <a:rPr lang="en-US" altLang="zh-CN" sz="1600" b="1" strike="noStrike" spc="300" noProof="1">
                  <a:solidFill>
                    <a:srgbClr val="000000"/>
                  </a:solidFill>
                  <a:latin typeface="微软雅黑" panose="020B0503020204020204" charset="-122"/>
                  <a:ea typeface="微软雅黑" panose="020B0503020204020204" charset="-122"/>
                  <a:cs typeface="+mj-cs"/>
                </a:rPr>
                <a:t>III 期 浅度溃疡期</a:t>
              </a:r>
              <a:endParaRPr lang="en-US" altLang="zh-CN" sz="1600" b="1" strike="noStrike" spc="300" noProof="1">
                <a:solidFill>
                  <a:srgbClr val="000000"/>
                </a:solidFill>
                <a:latin typeface="微软雅黑" panose="020B0503020204020204" charset="-122"/>
                <a:ea typeface="微软雅黑" panose="020B0503020204020204" charset="-122"/>
                <a:cs typeface="+mj-cs"/>
              </a:endParaRPr>
            </a:p>
          </p:txBody>
        </p:sp>
        <p:sp>
          <p:nvSpPr>
            <p:cNvPr id="29" name="文本框 28"/>
            <p:cNvSpPr txBox="1"/>
            <p:nvPr>
              <p:custDataLst>
                <p:tags r:id="rId16"/>
              </p:custDataLst>
            </p:nvPr>
          </p:nvSpPr>
          <p:spPr>
            <a:xfrm>
              <a:off x="9998" y="5643"/>
              <a:ext cx="3520" cy="2422"/>
            </a:xfrm>
            <a:prstGeom prst="rect">
              <a:avLst/>
            </a:prstGeom>
          </p:spPr>
          <p:txBody>
            <a:bodyPr>
              <a:noAutofit/>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mn-ea"/>
                </a:defRPr>
              </a:lvl1pPr>
            </a:lstStyle>
            <a:p>
              <a:pPr marL="0" lvl="0" algn="just" fontAlgn="auto">
                <a:lnSpc>
                  <a:spcPct val="120000"/>
                </a:lnSpc>
                <a:spcBef>
                  <a:spcPts val="0"/>
                </a:spcBef>
                <a:spcAft>
                  <a:spcPts val="0"/>
                </a:spcAft>
                <a:buSzPct val="100000"/>
                <a:buNone/>
              </a:pPr>
              <a:r>
                <a:rPr strike="noStrike" spc="150" noProof="1">
                  <a:solidFill>
                    <a:schemeClr val="tx1">
                      <a:lumMod val="65000"/>
                      <a:lumOff val="35000"/>
                    </a:schemeClr>
                  </a:solidFill>
                  <a:latin typeface="微软雅黑" panose="020B0503020204020204" charset="-122"/>
                  <a:ea typeface="微软雅黑" panose="020B0503020204020204" charset="-122"/>
                  <a:cs typeface="+mn-cs"/>
                </a:rPr>
                <a:t>失去全层皮肤组织，可见皮下脂肪组织。</a:t>
              </a:r>
              <a:endParaRPr strike="noStrike" spc="150" noProof="1">
                <a:solidFill>
                  <a:schemeClr val="tx1">
                    <a:lumMod val="65000"/>
                    <a:lumOff val="35000"/>
                  </a:schemeClr>
                </a:solidFill>
                <a:latin typeface="微软雅黑" panose="020B0503020204020204" charset="-122"/>
                <a:ea typeface="微软雅黑" panose="020B0503020204020204" charset="-122"/>
                <a:cs typeface="+mn-cs"/>
              </a:endParaRPr>
            </a:p>
          </p:txBody>
        </p:sp>
      </p:grpSp>
      <p:grpSp>
        <p:nvGrpSpPr>
          <p:cNvPr id="12" name="组合 11"/>
          <p:cNvGrpSpPr/>
          <p:nvPr/>
        </p:nvGrpSpPr>
        <p:grpSpPr>
          <a:xfrm>
            <a:off x="8877300" y="1910398"/>
            <a:ext cx="2374900" cy="3581400"/>
            <a:chOff x="14025" y="3657"/>
            <a:chExt cx="3738" cy="5642"/>
          </a:xfrm>
        </p:grpSpPr>
        <p:sp>
          <p:nvSpPr>
            <p:cNvPr id="34" name="同侧圆角矩形 33"/>
            <p:cNvSpPr/>
            <p:nvPr>
              <p:custDataLst>
                <p:tags r:id="rId17"/>
              </p:custDataLst>
            </p:nvPr>
          </p:nvSpPr>
          <p:spPr bwMode="auto">
            <a:xfrm rot="5400000">
              <a:off x="15774" y="2972"/>
              <a:ext cx="1135" cy="2835"/>
            </a:xfrm>
            <a:prstGeom prst="round2SameRect">
              <a:avLst>
                <a:gd name="adj1" fmla="val 50000"/>
                <a:gd name="adj2" fmla="val 0"/>
              </a:avLst>
            </a:prstGeom>
            <a:noFill/>
            <a:ln w="38100">
              <a:solidFill>
                <a:srgbClr val="3EA592"/>
              </a:solid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35" name="椭圆 34"/>
            <p:cNvSpPr>
              <a:spLocks noChangeAspect="1"/>
            </p:cNvSpPr>
            <p:nvPr>
              <p:custDataLst>
                <p:tags r:id="rId18"/>
              </p:custDataLst>
            </p:nvPr>
          </p:nvSpPr>
          <p:spPr bwMode="auto">
            <a:xfrm>
              <a:off x="14025" y="3657"/>
              <a:ext cx="1415" cy="1417"/>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eaLnBrk="1" fontAlgn="auto" hangingPunct="1">
                <a:lnSpc>
                  <a:spcPct val="130000"/>
                </a:lnSpc>
                <a:spcBef>
                  <a:spcPts val="0"/>
                </a:spcBef>
                <a:spcAft>
                  <a:spcPts val="0"/>
                </a:spcAft>
                <a:buNone/>
                <a:defRPr/>
              </a:pPr>
              <a:r>
                <a:rPr lang="en-US" altLang="zh-CN" sz="2800" b="1" strike="noStrike" noProof="1" dirty="0">
                  <a:solidFill>
                    <a:sysClr val="window" lastClr="FFFFFF"/>
                  </a:solidFill>
                  <a:latin typeface="微软雅黑" panose="020B0503020204020204" charset="-122"/>
                  <a:ea typeface="微软雅黑" panose="020B0503020204020204" charset="-122"/>
                </a:rPr>
                <a:t>D</a:t>
              </a:r>
              <a:endParaRPr lang="en-US" altLang="zh-CN" sz="2800" b="1" strike="noStrike" noProof="1" dirty="0">
                <a:solidFill>
                  <a:sysClr val="window" lastClr="FFFFFF"/>
                </a:solidFill>
                <a:latin typeface="微软雅黑" panose="020B0503020204020204" charset="-122"/>
                <a:ea typeface="微软雅黑" panose="020B0503020204020204" charset="-122"/>
              </a:endParaRPr>
            </a:p>
          </p:txBody>
        </p:sp>
        <p:sp>
          <p:nvSpPr>
            <p:cNvPr id="24" name="矩形 23"/>
            <p:cNvSpPr/>
            <p:nvPr>
              <p:custDataLst>
                <p:tags r:id="rId19"/>
              </p:custDataLst>
            </p:nvPr>
          </p:nvSpPr>
          <p:spPr>
            <a:xfrm>
              <a:off x="15672" y="4082"/>
              <a:ext cx="1900" cy="630"/>
            </a:xfrm>
            <a:prstGeom prst="rect">
              <a:avLst/>
            </a:prstGeom>
          </p:spPr>
          <p:txBody>
            <a:bodyPr>
              <a:normAutofit fontScale="72500"/>
            </a:bodyPr>
            <a:lstStyle/>
            <a:p>
              <a:pPr algn="dist" eaLnBrk="1" fontAlgn="auto" hangingPunct="1">
                <a:lnSpc>
                  <a:spcPct val="120000"/>
                </a:lnSpc>
                <a:spcBef>
                  <a:spcPts val="0"/>
                </a:spcBef>
                <a:spcAft>
                  <a:spcPts val="0"/>
                </a:spcAft>
                <a:buNone/>
                <a:defRPr/>
              </a:pPr>
              <a:endParaRPr lang="zh-CN" altLang="en-US" sz="2000" strike="noStrike" noProof="1" dirty="0">
                <a:solidFill>
                  <a:srgbClr val="E7E6E6">
                    <a:lumMod val="25000"/>
                  </a:srgbClr>
                </a:solidFill>
                <a:latin typeface="微软雅黑" panose="020B0503020204020204" charset="-122"/>
                <a:ea typeface="微软雅黑" panose="020B0503020204020204" charset="-122"/>
              </a:endParaRPr>
            </a:p>
          </p:txBody>
        </p:sp>
        <p:sp>
          <p:nvSpPr>
            <p:cNvPr id="40" name="文本框 39"/>
            <p:cNvSpPr txBox="1"/>
            <p:nvPr>
              <p:custDataLst>
                <p:tags r:id="rId20"/>
              </p:custDataLst>
            </p:nvPr>
          </p:nvSpPr>
          <p:spPr>
            <a:xfrm>
              <a:off x="15521" y="3862"/>
              <a:ext cx="2242" cy="1067"/>
            </a:xfrm>
            <a:prstGeom prst="rect">
              <a:avLst/>
            </a:prstGeom>
            <a:noFill/>
          </p:spPr>
          <p:txBody>
            <a:bodyPr wrap="square" anchor="ctr" anchorCtr="0">
              <a:noAutofit/>
            </a:bodyPr>
            <a:lstStyle>
              <a:defPPr>
                <a:defRPr lang="zh-CN"/>
              </a:defPPr>
              <a:lvl1pPr eaLnBrk="1" fontAlgn="auto" hangingPunct="1">
                <a:spcBef>
                  <a:spcPts val="0"/>
                </a:spcBef>
                <a:spcAft>
                  <a:spcPts val="0"/>
                </a:spcAft>
                <a:defRPr>
                  <a:solidFill>
                    <a:srgbClr val="E7E6E6">
                      <a:lumMod val="25000"/>
                    </a:srgbClr>
                  </a:solidFill>
                  <a:latin typeface="Arial" panose="020B0604020202020204" pitchFamily="34" charset="0"/>
                  <a:ea typeface="+mn-ea"/>
                </a:defRPr>
              </a:lvl1pPr>
            </a:lstStyle>
            <a:p>
              <a:pPr fontAlgn="auto">
                <a:lnSpc>
                  <a:spcPct val="120000"/>
                </a:lnSpc>
                <a:buNone/>
              </a:pPr>
              <a:r>
                <a:rPr lang="en-US" altLang="zh-CN" sz="1600" b="1" strike="noStrike" spc="300" noProof="1">
                  <a:solidFill>
                    <a:srgbClr val="000000"/>
                  </a:solidFill>
                  <a:latin typeface="微软雅黑" panose="020B0503020204020204" charset="-122"/>
                  <a:ea typeface="微软雅黑" panose="020B0503020204020204" charset="-122"/>
                  <a:cs typeface="+mj-cs"/>
                </a:rPr>
                <a:t>IV 期 坏死溃疡期</a:t>
              </a:r>
              <a:endParaRPr lang="en-US" altLang="zh-CN" sz="1600" b="1" strike="noStrike" spc="300" noProof="1">
                <a:solidFill>
                  <a:srgbClr val="000000"/>
                </a:solidFill>
                <a:latin typeface="微软雅黑" panose="020B0503020204020204" charset="-122"/>
                <a:ea typeface="微软雅黑" panose="020B0503020204020204" charset="-122"/>
                <a:cs typeface="+mj-cs"/>
              </a:endParaRPr>
            </a:p>
          </p:txBody>
        </p:sp>
        <p:sp>
          <p:nvSpPr>
            <p:cNvPr id="41" name="文本框 40"/>
            <p:cNvSpPr txBox="1"/>
            <p:nvPr>
              <p:custDataLst>
                <p:tags r:id="rId21"/>
              </p:custDataLst>
            </p:nvPr>
          </p:nvSpPr>
          <p:spPr>
            <a:xfrm>
              <a:off x="14198" y="5643"/>
              <a:ext cx="3520" cy="3656"/>
            </a:xfrm>
            <a:prstGeom prst="rect">
              <a:avLst/>
            </a:prstGeom>
          </p:spPr>
          <p:txBody>
            <a:bodyPr>
              <a:noAutofit/>
            </a:bodyPr>
            <a:lstStyle>
              <a:defPPr>
                <a:defRPr lang="zh-CN"/>
              </a:defPPr>
              <a:lvl1pPr eaLnBrk="1" fontAlgn="auto" hangingPunct="1">
                <a:spcBef>
                  <a:spcPts val="0"/>
                </a:spcBef>
                <a:spcAft>
                  <a:spcPts val="0"/>
                </a:spcAft>
                <a:defRPr sz="1400">
                  <a:solidFill>
                    <a:srgbClr val="E7E6E6">
                      <a:lumMod val="25000"/>
                    </a:srgbClr>
                  </a:solidFill>
                  <a:latin typeface="Arial" panose="020B0604020202020204" pitchFamily="34" charset="0"/>
                  <a:ea typeface="+mn-ea"/>
                </a:defRPr>
              </a:lvl1pPr>
            </a:lstStyle>
            <a:p>
              <a:pPr algn="just" fontAlgn="auto">
                <a:lnSpc>
                  <a:spcPct val="120000"/>
                </a:lnSpc>
                <a:buNone/>
              </a:pPr>
              <a:r>
                <a:rPr strike="noStrike" spc="200" noProof="1">
                  <a:solidFill>
                    <a:schemeClr val="tx1">
                      <a:lumMod val="65000"/>
                      <a:lumOff val="35000"/>
                    </a:schemeClr>
                  </a:solidFill>
                  <a:uFillTx/>
                  <a:latin typeface="微软雅黑" panose="020B0503020204020204" charset="-122"/>
                  <a:ea typeface="微软雅黑" panose="020B0503020204020204" charset="-122"/>
                  <a:cs typeface="+mj-cs"/>
                  <a:sym typeface="+mn-ea"/>
                </a:rPr>
                <a:t>全层皮肤缺失伴有肌肉、肌腱或骨骼的暴露，为压疮严重期。坏死组织</a:t>
              </a:r>
              <a:endParaRPr strike="noStrike" spc="200" noProof="1">
                <a:solidFill>
                  <a:schemeClr val="tx1">
                    <a:lumMod val="65000"/>
                    <a:lumOff val="35000"/>
                  </a:schemeClr>
                </a:solidFill>
                <a:uFillTx/>
                <a:latin typeface="微软雅黑" panose="020B0503020204020204" charset="-122"/>
                <a:ea typeface="微软雅黑" panose="020B0503020204020204" charset="-122"/>
                <a:cs typeface="+mj-cs"/>
                <a:sym typeface="+mn-ea"/>
              </a:endParaRPr>
            </a:p>
            <a:p>
              <a:pPr algn="just" fontAlgn="auto">
                <a:lnSpc>
                  <a:spcPct val="120000"/>
                </a:lnSpc>
                <a:buNone/>
              </a:pPr>
              <a:r>
                <a:rPr strike="noStrike" spc="200" noProof="1">
                  <a:solidFill>
                    <a:schemeClr val="tx1">
                      <a:lumMod val="65000"/>
                      <a:lumOff val="35000"/>
                    </a:schemeClr>
                  </a:solidFill>
                  <a:uFillTx/>
                  <a:latin typeface="微软雅黑" panose="020B0503020204020204" charset="-122"/>
                  <a:ea typeface="微软雅黑" panose="020B0503020204020204" charset="-122"/>
                  <a:cs typeface="+mj-cs"/>
                  <a:sym typeface="+mn-ea"/>
                </a:rPr>
                <a:t>发黑，脓性分泌物增多，有臭味，严重者可引起脓毒败血症。</a:t>
              </a:r>
              <a:endParaRPr strike="noStrike" spc="200" noProof="1">
                <a:solidFill>
                  <a:schemeClr val="tx1">
                    <a:lumMod val="65000"/>
                    <a:lumOff val="35000"/>
                  </a:schemeClr>
                </a:solidFill>
                <a:uFillTx/>
                <a:latin typeface="微软雅黑" panose="020B0503020204020204" charset="-122"/>
                <a:ea typeface="微软雅黑" panose="020B0503020204020204" charset="-122"/>
                <a:cs typeface="+mj-cs"/>
                <a:sym typeface="+mn-ea"/>
              </a:endParaRPr>
            </a:p>
          </p:txBody>
        </p:sp>
      </p:grpSp>
      <p:sp>
        <p:nvSpPr>
          <p:cNvPr id="30" name="矩形 29"/>
          <p:cNvSpPr/>
          <p:nvPr>
            <p:custDataLst>
              <p:tags r:id="rId22"/>
            </p:custDataLst>
          </p:nvPr>
        </p:nvSpPr>
        <p:spPr>
          <a:xfrm>
            <a:off x="6078538" y="3213735"/>
            <a:ext cx="46038" cy="190817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46" name="矩形 45"/>
          <p:cNvSpPr/>
          <p:nvPr>
            <p:custDataLst>
              <p:tags r:id="rId23"/>
            </p:custDataLst>
          </p:nvPr>
        </p:nvSpPr>
        <p:spPr>
          <a:xfrm>
            <a:off x="8761413" y="3213735"/>
            <a:ext cx="46038" cy="1908175"/>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normAutofit/>
          </a:bodyPr>
          <a:lstStyle/>
          <a:p>
            <a:pPr algn="ctr" eaLnBrk="1" fontAlgn="auto" hangingPunct="1">
              <a:lnSpc>
                <a:spcPct val="120000"/>
              </a:lnSpc>
              <a:spcBef>
                <a:spcPts val="0"/>
              </a:spcBef>
              <a:spcAft>
                <a:spcPts val="0"/>
              </a:spcAft>
              <a:buNone/>
              <a:defRPr/>
            </a:pPr>
            <a:endParaRPr lang="zh-CN" altLang="en-US" sz="1800" strike="noStrike" noProof="1" dirty="0">
              <a:solidFill>
                <a:srgbClr val="E7E6E6">
                  <a:lumMod val="25000"/>
                </a:srgbClr>
              </a:solidFill>
              <a:latin typeface="微软雅黑" panose="020B0503020204020204" charset="-122"/>
              <a:ea typeface="微软雅黑" panose="020B0503020204020204" charset="-122"/>
            </a:endParaRPr>
          </a:p>
        </p:txBody>
      </p:sp>
      <p:sp>
        <p:nvSpPr>
          <p:cNvPr id="2" name="Title 6"/>
          <p:cNvSpPr txBox="1"/>
          <p:nvPr>
            <p:custDataLst>
              <p:tags r:id="rId2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三、压疮的好发部位</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70" name="文本框 1"/>
          <p:cNvSpPr txBox="1"/>
          <p:nvPr>
            <p:custDataLst>
              <p:tags r:id="rId1"/>
            </p:custDataLst>
          </p:nvPr>
        </p:nvSpPr>
        <p:spPr>
          <a:xfrm>
            <a:off x="703580" y="1516380"/>
            <a:ext cx="10439400" cy="1118235"/>
          </a:xfrm>
          <a:prstGeom prst="rect">
            <a:avLst/>
          </a:prstGeom>
          <a:noFill/>
          <a:ln w="9525">
            <a:noFill/>
          </a:ln>
        </p:spPr>
        <p:txBody>
          <a:bodyPr wrap="square" lIns="101600" tIns="0" rIns="82550" bIns="0" anchor="ctr"/>
          <a:p>
            <a:pPr algn="just">
              <a:lnSpc>
                <a:spcPct val="140000"/>
              </a:lnSpc>
              <a:spcAft>
                <a:spcPts val="1000"/>
              </a:spcAft>
              <a:buClr>
                <a:srgbClr val="0070C0"/>
              </a:buClr>
              <a:buSzPct val="120000"/>
              <a:buFont typeface="Wingdings" panose="05000000000000000000" charset="0"/>
            </a:pPr>
            <a:r>
              <a:rPr spc="200" noProof="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控制压疮发生的关键是预防，预防压疮发生的关键是消除风险因素，预防压疮措施落实即可避免压疮的发生，减少患者的痛苦，提高疗效。因此要求做到“七勤”，即勤观察、勤翻身、勤擦洗、勤按摩、勤整理、勤更换和勤交班。</a:t>
            </a:r>
            <a:endParaRPr spc="200" noProof="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grpSp>
        <p:nvGrpSpPr>
          <p:cNvPr id="43" name="组合 42"/>
          <p:cNvGrpSpPr/>
          <p:nvPr/>
        </p:nvGrpSpPr>
        <p:grpSpPr>
          <a:xfrm>
            <a:off x="639763" y="3736975"/>
            <a:ext cx="2287587" cy="1820863"/>
            <a:chOff x="2329" y="3890"/>
            <a:chExt cx="2990" cy="2918"/>
          </a:xfrm>
        </p:grpSpPr>
        <p:cxnSp>
          <p:nvCxnSpPr>
            <p:cNvPr id="44" name="直接连接符 43"/>
            <p:cNvCxnSpPr>
              <a:stCxn id="45" idx="3"/>
            </p:cNvCxnSpPr>
            <p:nvPr>
              <p:custDataLst>
                <p:tags r:id="rId2"/>
              </p:custDataLst>
            </p:nvPr>
          </p:nvCxnSpPr>
          <p:spPr>
            <a:xfrm flipH="1">
              <a:off x="4734" y="5777"/>
              <a:ext cx="303" cy="475"/>
            </a:xfrm>
            <a:prstGeom prst="line">
              <a:avLst/>
            </a:prstGeom>
            <a:ln>
              <a:solidFill>
                <a:srgbClr val="5B9BD4"/>
              </a:solidFill>
            </a:ln>
          </p:spPr>
          <p:style>
            <a:lnRef idx="1">
              <a:srgbClr val="1F74AD"/>
            </a:lnRef>
            <a:fillRef idx="0">
              <a:srgbClr val="1F74AD"/>
            </a:fillRef>
            <a:effectRef idx="0">
              <a:srgbClr val="1F74AD"/>
            </a:effectRef>
            <a:fontRef idx="minor">
              <a:srgbClr val="000000"/>
            </a:fontRef>
          </p:style>
        </p:cxnSp>
        <p:sp>
          <p:nvSpPr>
            <p:cNvPr id="45" name="任意多边形 44"/>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6" name="矩形 45"/>
            <p:cNvSpPr/>
            <p:nvPr>
              <p:custDataLst>
                <p:tags r:id="rId4"/>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7" name="椭圆 46"/>
            <p:cNvSpPr/>
            <p:nvPr>
              <p:custDataLst>
                <p:tags r:id="rId5"/>
              </p:custDataLst>
            </p:nvPr>
          </p:nvSpPr>
          <p:spPr>
            <a:xfrm>
              <a:off x="4530" y="6224"/>
              <a:ext cx="511" cy="584"/>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（一）避免局部长期受压</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8" name="组合 47"/>
          <p:cNvGrpSpPr/>
          <p:nvPr/>
        </p:nvGrpSpPr>
        <p:grpSpPr>
          <a:xfrm>
            <a:off x="3432175" y="3736975"/>
            <a:ext cx="2290763" cy="1820863"/>
            <a:chOff x="6165" y="3890"/>
            <a:chExt cx="2993" cy="2919"/>
          </a:xfrm>
        </p:grpSpPr>
        <p:cxnSp>
          <p:nvCxnSpPr>
            <p:cNvPr id="49" name="直接连接符 48"/>
            <p:cNvCxnSpPr>
              <a:stCxn id="50" idx="3"/>
            </p:cNvCxnSpPr>
            <p:nvPr>
              <p:custDataLst>
                <p:tags r:id="rId7"/>
              </p:custDataLst>
            </p:nvPr>
          </p:nvCxnSpPr>
          <p:spPr>
            <a:xfrm flipH="1">
              <a:off x="8573" y="5777"/>
              <a:ext cx="303" cy="475"/>
            </a:xfrm>
            <a:prstGeom prst="line">
              <a:avLst/>
            </a:prstGeom>
            <a:ln>
              <a:solidFill>
                <a:srgbClr val="AEEDFF"/>
              </a:solidFill>
            </a:ln>
          </p:spPr>
          <p:style>
            <a:lnRef idx="1">
              <a:srgbClr val="1F74AD"/>
            </a:lnRef>
            <a:fillRef idx="0">
              <a:srgbClr val="1F74AD"/>
            </a:fillRef>
            <a:effectRef idx="0">
              <a:srgbClr val="1F74AD"/>
            </a:effectRef>
            <a:fontRef idx="minor">
              <a:srgbClr val="000000"/>
            </a:fontRef>
          </p:style>
        </p:cxnSp>
        <p:sp>
          <p:nvSpPr>
            <p:cNvPr id="50" name="任意多边形 49"/>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51" name="矩形 50"/>
            <p:cNvSpPr/>
            <p:nvPr>
              <p:custDataLst>
                <p:tags r:id="rId9"/>
              </p:custDataLst>
            </p:nvPr>
          </p:nvSpPr>
          <p:spPr>
            <a:xfrm>
              <a:off x="6165" y="3890"/>
              <a:ext cx="2990" cy="120"/>
            </a:xfrm>
            <a:prstGeom prst="rect">
              <a:avLst/>
            </a:prstGeom>
            <a:solidFill>
              <a:schemeClr val="accent3">
                <a:lumMod val="75000"/>
              </a:schemeClr>
            </a:solidFill>
            <a:ln w="3175">
              <a:solidFill>
                <a:srgbClr val="AEED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2" name="椭圆 51"/>
            <p:cNvSpPr/>
            <p:nvPr>
              <p:custDataLst>
                <p:tags r:id="rId10"/>
              </p:custDataLst>
            </p:nvPr>
          </p:nvSpPr>
          <p:spPr>
            <a:xfrm>
              <a:off x="8369" y="6224"/>
              <a:ext cx="511" cy="585"/>
            </a:xfrm>
            <a:prstGeom prst="ellipse">
              <a:avLst/>
            </a:pr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lnSpcReduction="20000"/>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（二）皮肤保护，避免局部皮肤受</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刺激</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4" name="组合 53"/>
          <p:cNvGrpSpPr/>
          <p:nvPr/>
        </p:nvGrpSpPr>
        <p:grpSpPr>
          <a:xfrm>
            <a:off x="6294438" y="3736975"/>
            <a:ext cx="2287587" cy="1820863"/>
            <a:chOff x="10109" y="3890"/>
            <a:chExt cx="2990" cy="2918"/>
          </a:xfrm>
        </p:grpSpPr>
        <p:cxnSp>
          <p:nvCxnSpPr>
            <p:cNvPr id="55" name="直接连接符 54"/>
            <p:cNvCxnSpPr>
              <a:stCxn id="56" idx="3"/>
            </p:cNvCxnSpPr>
            <p:nvPr>
              <p:custDataLst>
                <p:tags r:id="rId12"/>
              </p:custDataLst>
            </p:nvPr>
          </p:nvCxnSpPr>
          <p:spPr>
            <a:xfrm flipH="1">
              <a:off x="12514" y="5777"/>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2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7" name="矩形 56"/>
            <p:cNvSpPr/>
            <p:nvPr>
              <p:custDataLst>
                <p:tags r:id="rId14"/>
              </p:custDataLst>
            </p:nvPr>
          </p:nvSpPr>
          <p:spPr>
            <a:xfrm>
              <a:off x="10109" y="3890"/>
              <a:ext cx="2990" cy="120"/>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8" name="椭圆 57"/>
            <p:cNvSpPr/>
            <p:nvPr>
              <p:custDataLst>
                <p:tags r:id="rId15"/>
              </p:custDataLst>
            </p:nvPr>
          </p:nvSpPr>
          <p:spPr>
            <a:xfrm>
              <a:off x="12310" y="6224"/>
              <a:ext cx="511" cy="584"/>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（三）促进局部血液循环</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2" name="Title 6"/>
          <p:cNvSpPr txBox="1"/>
          <p:nvPr>
            <p:custDataLst>
              <p:tags r:id="rId17"/>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五、压疮的预防</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9369108" y="3770313"/>
            <a:ext cx="2287587" cy="1754187"/>
            <a:chOff x="5152" y="6789"/>
            <a:chExt cx="2990" cy="2946"/>
          </a:xfrm>
        </p:grpSpPr>
        <p:cxnSp>
          <p:nvCxnSpPr>
            <p:cNvPr id="4" name="直接连接符 3"/>
            <p:cNvCxnSpPr>
              <a:stCxn id="5" idx="3"/>
            </p:cNvCxnSpPr>
            <p:nvPr>
              <p:custDataLst>
                <p:tags r:id="rId18"/>
              </p:custDataLst>
            </p:nvPr>
          </p:nvCxnSpPr>
          <p:spPr>
            <a:xfrm flipH="1">
              <a:off x="7557" y="8676"/>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19"/>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B3D7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6" name="矩形 5"/>
            <p:cNvSpPr/>
            <p:nvPr>
              <p:custDataLst>
                <p:tags r:id="rId20"/>
              </p:custDataLst>
            </p:nvPr>
          </p:nvSpPr>
          <p:spPr>
            <a:xfrm>
              <a:off x="5152" y="6789"/>
              <a:ext cx="2990" cy="120"/>
            </a:xfrm>
            <a:prstGeom prst="rect">
              <a:avLst/>
            </a:prstGeom>
            <a:solidFill>
              <a:srgbClr val="B3D7FF"/>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21"/>
              </p:custDataLst>
            </p:nvPr>
          </p:nvSpPr>
          <p:spPr>
            <a:xfrm>
              <a:off x="7353" y="9123"/>
              <a:ext cx="511" cy="612"/>
            </a:xfrm>
            <a:prstGeom prst="ellipse">
              <a:avLst/>
            </a:prstGeom>
            <a:solidFill>
              <a:srgbClr val="B3D7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8" name="文本框 7"/>
            <p:cNvSpPr txBox="1"/>
            <p:nvPr>
              <p:custDataLst>
                <p:tags r:id="rId22"/>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（四）加强患者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营养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六、压疮的护理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238115" y="1952625"/>
            <a:ext cx="637476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（一）Ι 期压疮</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（1）护理的重点是及时去除危险因素，加强预防措施，增加翻身次数，防止局部继续受压、受潮；</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（2）保持床铺平整、干燥、无碎屑；加强营养的摄取，不提倡按摩和擦洗；可使用透明膜或其他，保护易损皮肤。</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（二）Ⅱ期压疮</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重点是保护皮肤，避免感染。对未破小水疱可用无菌纱布包扎，减少摩擦，防止破裂感染，让其自行吸收；大水疱应先消毒局部皮肤，再用无菌注射器抽出疱内液体（不必去皮），表皮涂以消毒液，用无菌敷料包扎。</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918210" y="2709545"/>
            <a:ext cx="4119245" cy="2615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794385" y="4000500"/>
            <a:ext cx="3024505" cy="23069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200" b="1" dirty="0" smtClean="0"/>
              <a:t>1. 能说出口腔、头发、皮肤护理的评估内容及目的；口腔护理常用漱口液及其作用；晨晚间护理的目的和内容。</a:t>
            </a:r>
            <a:endParaRPr sz="1200" b="1" dirty="0" smtClean="0"/>
          </a:p>
          <a:p>
            <a:pPr algn="just" fontAlgn="auto">
              <a:lnSpc>
                <a:spcPct val="150000"/>
              </a:lnSpc>
              <a:spcBef>
                <a:spcPts val="0"/>
              </a:spcBef>
              <a:spcAft>
                <a:spcPts val="0"/>
              </a:spcAft>
            </a:pPr>
            <a:r>
              <a:rPr sz="1200" b="1" dirty="0" smtClean="0"/>
              <a:t>2. 能解释压疮的概念；说出压疮发生的原因、好发部位、预防措施、分期、临床表现及护理。</a:t>
            </a:r>
            <a:endParaRPr sz="1200" b="1" dirty="0" smtClean="0"/>
          </a:p>
          <a:p>
            <a:pPr algn="just" fontAlgn="auto">
              <a:lnSpc>
                <a:spcPct val="150000"/>
              </a:lnSpc>
              <a:spcBef>
                <a:spcPts val="0"/>
              </a:spcBef>
              <a:spcAft>
                <a:spcPts val="0"/>
              </a:spcAft>
            </a:pPr>
            <a:r>
              <a:rPr sz="1200" b="1" dirty="0" smtClean="0"/>
              <a:t>3. 能简述特殊口腔护理、床上洗发和床上擦浴的注意事项。</a:t>
            </a:r>
            <a:endParaRPr sz="1200" b="1" dirty="0" smtClean="0"/>
          </a:p>
        </p:txBody>
      </p:sp>
      <p:sp>
        <p:nvSpPr>
          <p:cNvPr id="5" name="文本框 22"/>
          <p:cNvSpPr txBox="1"/>
          <p:nvPr/>
        </p:nvSpPr>
        <p:spPr>
          <a:xfrm flipH="1">
            <a:off x="4954270" y="4088765"/>
            <a:ext cx="2655570" cy="14763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1. 能根据患者情况判断患其口腔、头发、皮肤的清洁问题并正确实施口腔、头发、皮肤护理技术。</a:t>
            </a:r>
            <a:endParaRPr lang="zh-CN" altLang="en-US" sz="1200" b="1" dirty="0" smtClean="0"/>
          </a:p>
          <a:p>
            <a:pPr algn="just" fontAlgn="auto">
              <a:lnSpc>
                <a:spcPct val="150000"/>
              </a:lnSpc>
              <a:spcBef>
                <a:spcPts val="0"/>
              </a:spcBef>
              <a:spcAft>
                <a:spcPts val="0"/>
              </a:spcAft>
            </a:pPr>
            <a:r>
              <a:rPr lang="zh-CN" altLang="en-US" sz="1200" b="1" dirty="0" smtClean="0"/>
              <a:t>2. 能正确实施卧有患者床整理法及更换床单法的操作。</a:t>
            </a:r>
            <a:endParaRPr lang="zh-CN" altLang="en-US" sz="1200" b="1" dirty="0" smtClean="0"/>
          </a:p>
        </p:txBody>
      </p:sp>
      <p:sp>
        <p:nvSpPr>
          <p:cNvPr id="6" name="文本框 22"/>
          <p:cNvSpPr txBox="1"/>
          <p:nvPr/>
        </p:nvSpPr>
        <p:spPr>
          <a:xfrm flipH="1">
            <a:off x="8314690" y="4088765"/>
            <a:ext cx="2618105" cy="6451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200" b="1" dirty="0" smtClean="0"/>
              <a:t>能够重视患者的清洁护理，建立全人护理的观念。</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六、压疮的护理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96560" y="2038985"/>
            <a:ext cx="587629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（三）Ⅲ期压疮</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重点是清洁创面，去除坏死组织，促进肉芽组织长，并预防和控制感染。根据伤口类型选择合适的冲洗液如生理盐水、002% 呋喃西林溶液等进行创面清洗；根据病人的病情和伤口的特点选择恰当的清创方式；根据渗出液的特点选择适当的透明膜或水胶体敷料加以保护；局部创面还可使用活血化瘀、去腐生肌的中草药治疗。</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（四）Ⅳ期压疮</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此期继续采用Ⅲ期的治疗和护理措施外，重点是去腐生新。采取清创术去除焦痂和腐肉，保护暴露的骨骼、肌腱和肌肉。</a:t>
            </a:r>
            <a:endParaRPr lang="zh-CN" altLang="en-US" sz="16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017905" y="2738755"/>
            <a:ext cx="3907155" cy="238506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741170"/>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卧有患者床整理法及更换床单法</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一、卧有患者床整理法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3785" y="2136775"/>
            <a:ext cx="10045065"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使病床平整、舒适，预防压疮，保持病室的整洁、美观。</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（1）患者的心理状态及合作程度。（2）患者的病情，有无各种导管及伤口，皮肤受压情况，肢体活动情况，更换卧位的能力。（3）病室环境是否安全、保暖；患者有无其他需要。</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衣帽整洁，洗手，戴口罩，熟悉卧床患者病床整理的操作方法，向患者解释整理床的目的及配合时的注意事项。2. 用物准备　床刷、略带湿的扫床巾或床刷套。3. 患者准备　了解整理床的目的、方法、注意事项及配合要点。4. 环境准备　同病室内无患者进餐或治疗。按季节调节室温，必要时围屏风或拉上床帘。</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一、卧有患者床整理法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0275" y="1369060"/>
            <a:ext cx="5090160" cy="452310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卧有患者床整理法操作步骤及要点说明见表 10-9。</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（1）清洁、舒适，无并发症。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（2）操作轻稳，节力、安全，床单位整洁、美观。</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保证患者舒适、安全，为防止交叉感染，采用一床一消毒巾湿扫法，必要时使用床档，以防止变换体位时患者坠床。（2）操作中注意省力原则，两人配合时，动作应注意协调一致。（3）操作中应注意观察患者情况，与患者保持适当的沟通，发现病情变化，立即停止操作，采取相应措施。</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6386195" y="1758950"/>
            <a:ext cx="5286375" cy="3743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二、卧有患者床更换床单法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3150" y="1609090"/>
            <a:ext cx="1004506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适用于卧床不起，病情允许翻身侧卧的患者。保持床单清洁、平整，使患者舒适，观察患者的病情变化，预防压疮，保持病室整洁美观。</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（1）患者的心理状态及合作程度。（2）患者的病情，有无各种导管及伤口，皮肤受压情况，肢体活动情况，更换卧位的能力。（3）病室环境是否安全、保暖；患者有无其他需要。</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衣帽整洁，洗手，戴口罩，熟悉卧有患者床更换床单的操作方法，向患者解释更换床单的目的及配合时的注意事项。2. 用物准备　清洁大单，中单，被套，枕套，床刷、略带湿的扫床巾或床刷套，需要时准备清洁衣裤和便器。3. 患者准备　了解更换床单的目的、方法、注意事项及配合要点。4. 环境准备　同病室内无患者进餐或治疗。按季节调节室温，必要时围屏风或拉上窗帘</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二、卧有患者床更换床单法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0590" y="832485"/>
            <a:ext cx="6624320" cy="82994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卧有患者床更换床单法操作步骤及要点说明见表 10-10。</a:t>
            </a:r>
            <a:endParaRPr lang="zh-CN" altLang="en-US" sz="1600"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620395" y="2028190"/>
            <a:ext cx="5314950" cy="4333875"/>
          </a:xfrm>
          <a:prstGeom prst="rect">
            <a:avLst/>
          </a:prstGeom>
        </p:spPr>
      </p:pic>
      <p:pic>
        <p:nvPicPr>
          <p:cNvPr id="5" name="图片 4"/>
          <p:cNvPicPr>
            <a:picLocks noChangeAspect="1"/>
          </p:cNvPicPr>
          <p:nvPr/>
        </p:nvPicPr>
        <p:blipFill>
          <a:blip r:embed="rId3"/>
          <a:stretch>
            <a:fillRect/>
          </a:stretch>
        </p:blipFill>
        <p:spPr>
          <a:xfrm>
            <a:off x="6824345" y="1539875"/>
            <a:ext cx="4258310" cy="4965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二、卧有患者床更换床单法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3150" y="1542415"/>
            <a:ext cx="594423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（1）患者清洁、舒适、无并发症。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（2）操作轻稳，节力、安全，床单位整洁、美观。</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（1）保证患者舒适、安全，动作轻、稳，减少过多的翻动和暴露患者，以防疲劳及受凉。必要时使用床档，以防止变换体位时患者坠床。</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（2）操作中注意省力原则，两人配合时，动作应注意协调一致。</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（3）操作中应注意观察患者情况，与患者保持适当的沟通，发现病情变化，立即停止操作，采取相应措施。</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084060" y="2437130"/>
            <a:ext cx="4246880" cy="2595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054579" y="215328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任务六</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晨晚间护理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一、晨间护理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3150" y="1542415"/>
            <a:ext cx="573405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晨间护理是基础护理的一项重要工作，一般于每天清晨诊疗工作前完成。患者经过一整夜的睡眠，往往需要进行必要的清洁护理，以维护其身心舒适，使患者以愉快的心情迎接新的一天。</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（一）目的</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（1）使患者清洁舒适，促进身体受压部位的血液循环，预防压疮及肺炎等并发症。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（2）保持病室及病床的整洁、舒适、美观。</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（3）观察和了解病情，为诊断、治疗和护理计划的制订提供依据。</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（4）增进护患交流，满足患者的身心需要。</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026275" y="2321560"/>
            <a:ext cx="4246880" cy="2595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一、晨间护理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4070" y="1851660"/>
            <a:ext cx="728662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（二）护理内容</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（1）问候患者。</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（2）协助患者排便，留取标本，更换引流瓶，必要时关闭门窗，遮挡患者。</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（3）放平床上支架，协助患者进行口腔护理、洗脸、洗手，帮助患者梳头，协助患者翻身，并检查皮肤受压情况。用温水搓背，用按摩油或膏按摩背部和受压部位。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（4）整理床单位，采取湿式扫床法，酌情更换床单、被罩、枕套及衣裤。</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（5）注意观察病情，了解患者夜间睡眠情况，并对其进行心理护理，开展健康教育。</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（6）整理病室，酌情开窗通风，保持病室空气清新。</a:t>
            </a:r>
            <a:endParaRPr lang="zh-CN" altLang="en-US" sz="16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420735" y="2157095"/>
            <a:ext cx="2468880" cy="3405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96088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口腔护理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二、晚间护理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9350" y="1911985"/>
            <a:ext cx="538924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通过晚间护理，可为患者提供良好的睡眠条件，保持病室内安静、清洁，使患者能舒适入睡。同时还能了解患者的病情变化，鼓励其战胜疾病的信心。</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（一）目的</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（1）保持病室安静，病床整洁，使患者清洁、舒适，易于入睡。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（2）观察、了解病情和患者的心理需要，做好身心护理，预防压疮等并发症。</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458075" y="1346200"/>
            <a:ext cx="2209165" cy="4426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65555"/>
            <a:ext cx="10870565" cy="47078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二、晚间护理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22070" y="2007870"/>
            <a:ext cx="932815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（二）护理内容</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（1）协助患者排便，刷牙、漱口（口腔护理）、洗脸、洗手，帮助患者梳头、热水泡脚，为女患者清洁会阴部。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（2）检查患者皮肤受压情况，擦洗并按摩背部，协助患者翻身，安置舒适卧位。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（3）整理床单位，需要时更换衣裤、被罩、枕套及床单，必要时增减毛毯及盖被。</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（4）酌情开关门窗，保持病室安静，消除噪声，调节室内光线（关大灯，开地灯），保持病室光线暗淡，创造良好的睡眠环境。</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（5）经常巡视病房，了解患者的睡眠情况，注意观察病情，酌情处理。</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一、口腔护理评估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80585" y="1999615"/>
            <a:ext cx="653288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（一）口腔卫生状况评估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患者口唇的色泽、湿润度、有无干裂、出血；口腔黏膜的颜色，有无疱疹、溃疡及不正常的渗出液；牙龈颜色是否正常，有无溃疡、肿胀、萎缩或出血；牙齿是否齐全，有无义齿、龋齿、牙垢；舌及腭部的颜色，有无肿胀、舌面积垢；口腔有无异常气味等。</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（二）自理能力状况评估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患者口腔清洁的自理能力和全身自主活动能力，配合口腔护理的程度，判断口腔清洁护理需要完全协助还是部分协助。</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986790" y="2222500"/>
            <a:ext cx="3413760" cy="324358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一、口腔护理评估</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69560" y="2136775"/>
            <a:ext cx="586295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（三）口腔保健知识评估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患者对预防口腔疾病知识的了解程度及保持口腔卫生重要性；对清洁口腔正确方法的认识和掌握程度，如刷牙方法、刷牙习惯、口腔清洁用具的选择等。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（四）义齿配戴状况评估</a:t>
            </a:r>
            <a:r>
              <a:rPr lang="zh-CN" altLang="en-US" dirty="0">
                <a:latin typeface="微软雅黑" panose="020B0503020204020204" charset="-122"/>
                <a:ea typeface="微软雅黑" panose="020B0503020204020204" charset="-122"/>
              </a:rPr>
              <a:t>取下义齿前，先观察患者义齿配戴是否合适；取下义齿后，观察义齿的内套，有无牙斑、结石、食物残渣等，检查义齿表面有无破损、碎裂。</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205230" y="2472055"/>
            <a:ext cx="3560445" cy="2891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二、口腔护理技术</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86510" y="1929130"/>
            <a:ext cx="990790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特殊口腔护理适用于禁食、高热、昏迷、鼻饲、口腔有疾患、大手术后及生活不能自理的患者，视口腔情况一般每日 2 ～ 3 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（1）保持口腔与牙齿的清洁、湿润，使患者舒适，预防口腔感染。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（2）防止口臭、牙垢，促进食欲，保持口腔正常功能。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（3）观察口腔黏膜和舌苔的变化、特殊的口腔气味，便于了解病情变化。</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（1）患者的病情、自理能力、心理反应及合作程度。（2）患者的口腔状况、进食情况，长期应用激素或抗生素者，应注意观察口腔黏膜有无真菌感染。</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10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02.xml><?xml version="1.0" encoding="utf-8"?>
<p:tagLst xmlns:p="http://schemas.openxmlformats.org/presentationml/2006/main">
  <p:tag name="KSO_WM_UNIT_DIAGRAM_MODELTYPE" val="stripeEnum"/>
  <p:tag name="KSO_WM_UNIT_ISCONTENTSTITLE" val="0"/>
  <p:tag name="KSO_WM_UNIT_PRESET_TEXT" val="02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2_1"/>
  <p:tag name="KSO_WM_UNIT_ID" val="diagram20201612_1*h_a*2_1"/>
  <p:tag name="KSO_WM_TEMPLATE_CATEGORY" val="diagram"/>
  <p:tag name="KSO_WM_TEMPLATE_INDEX" val="20201612"/>
  <p:tag name="KSO_WM_UNIT_LAYERLEVEL" val="1_1"/>
  <p:tag name="KSO_WM_TAG_VERSION" val="1.0"/>
  <p:tag name="KSO_WM_BEAUTIFY_FLAG" val="#wm#"/>
</p:tagLst>
</file>

<file path=ppt/tags/tag103.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104.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106.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111.xml><?xml version="1.0" encoding="utf-8"?>
<p:tagLst xmlns:p="http://schemas.openxmlformats.org/presentationml/2006/main">
  <p:tag name="KSO_WM_UNIT_DIAGRAM_MODELTYPE" val="stripeEnum"/>
  <p:tag name="KSO_WM_UNIT_ISCONTENTSTITLE" val="0"/>
  <p:tag name="KSO_WM_UNIT_PRESET_TEXT" val="01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1_1"/>
  <p:tag name="KSO_WM_UNIT_ID" val="diagram20201612_1*h_a*1_1"/>
  <p:tag name="KSO_WM_TEMPLATE_CATEGORY" val="diagram"/>
  <p:tag name="KSO_WM_TEMPLATE_INDEX" val="20201612"/>
  <p:tag name="KSO_WM_UNIT_LAYERLEVEL" val="1_1"/>
  <p:tag name="KSO_WM_TAG_VERSION" val="1.0"/>
  <p:tag name="KSO_WM_BEAUTIFY_FLAG" val="#wm#"/>
</p:tagLst>
</file>

<file path=ppt/tags/tag112.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1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114.xml><?xml version="1.0" encoding="utf-8"?>
<p:tagLst xmlns:p="http://schemas.openxmlformats.org/presentationml/2006/main">
  <p:tag name="KSO_WM_UNIT_DIAGRAM_MODELTYPE" val="stripeEnum"/>
  <p:tag name="KSO_WM_UNIT_ISCONTENTSTITLE" val="0"/>
  <p:tag name="KSO_WM_UNIT_PRESET_TEXT" val="02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2_1"/>
  <p:tag name="KSO_WM_UNIT_ID" val="diagram20201612_1*h_a*2_1"/>
  <p:tag name="KSO_WM_TEMPLATE_CATEGORY" val="diagram"/>
  <p:tag name="KSO_WM_TEMPLATE_INDEX" val="20201612"/>
  <p:tag name="KSO_WM_UNIT_LAYERLEVEL" val="1_1"/>
  <p:tag name="KSO_WM_TAG_VERSION" val="1.0"/>
  <p:tag name="KSO_WM_BEAUTIFY_FLAG" val="#wm#"/>
</p:tagLst>
</file>

<file path=ppt/tags/tag115.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116.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118.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 name="KSO_WM_UNIT_PLACING_PICTURE_USER_VIEWPORT" val="{&quot;height&quot;:2344,&quot;width&quot;:3399}"/>
</p:tagLst>
</file>

<file path=ppt/tags/tag1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3"/>
  <p:tag name="KSO_WM_UNIT_ID" val="crop20194963_1*ζ_h_i*1_1_3"/>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05.982"/>
  <p:tag name="KSO_WM_CREATIVE_CROP_SHAPE_WIDTH" val="28.3331"/>
  <p:tag name="KSO_WM_CREATIVE_CROP_SHAPE_HEIGHT" val="28.2575"/>
</p:tagLst>
</file>

<file path=ppt/tags/tag141.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1"/>
  <p:tag name="KSO_WM_UNIT_ID" val="crop20194963_1*ζ_h_i*1_1_1"/>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630.112"/>
  <p:tag name="KSO_WM_CREATIVE_CROP_SHAPE_TOP" val="337.088"/>
  <p:tag name="KSO_WM_CREATIVE_CROP_SHAPE_WIDTH" val="28.3331"/>
  <p:tag name="KSO_WM_CREATIVE_CROP_SHAPE_HEIGHT" val="28.2575"/>
</p:tagLst>
</file>

<file path=ppt/tags/tag142.xml><?xml version="1.0" encoding="utf-8"?>
<p:tagLst xmlns:p="http://schemas.openxmlformats.org/presentationml/2006/main">
  <p:tag name="PA" val="v5.2.2"/>
  <p:tag name="KSO_WM_UNIT_HIGHLIGHT" val="0"/>
  <p:tag name="KSO_WM_UNIT_COMPATIBLE" val="0"/>
  <p:tag name="KSO_WM_UNIT_DIAGRAM_ISNUMVISUAL" val="0"/>
  <p:tag name="KSO_WM_UNIT_DIAGRAM_ISREFERUNIT" val="0"/>
  <p:tag name="KSO_WM_DIAGRAM_GROUP_CODE" val="1531499458"/>
  <p:tag name="KSO_WM_UNIT_TYPE" val="ζ_h_i"/>
  <p:tag name="KSO_WM_UNIT_INDEX" val="1_1_2"/>
  <p:tag name="KSO_WM_UNIT_ID" val="crop20194963_1*ζ_h_i*1_1_2"/>
  <p:tag name="KSO_WM_TEMPLATE_CATEGORY" val="crop"/>
  <p:tag name="KSO_WM_TEMPLATE_INDEX" val="20194963"/>
  <p:tag name="KSO_WM_UNIT_LAYERLEVEL" val="1_1_1"/>
  <p:tag name="KSO_WM_TAG_VERSION" val="1.0"/>
  <p:tag name="KSO_WM_BEAUTIFY_FLAG" val="#wm#"/>
  <p:tag name="PICTUREFILLRANGE" val="36ccaf6c-7af3-4251-8b16-6c4d44af1832"/>
  <p:tag name="KSO_WM_UNIT_DIAGRAM_MODELTYPE" val="creativeCrop"/>
  <p:tag name="KSO_WM_CREATIVE_CROP_ORG_LEFT" val="595.2"/>
  <p:tag name="KSO_WM_CREATIVE_CROP_ORG_TOP" val="155.5"/>
  <p:tag name="KSO_WM_CREATIVE_CROP_ORG_WIDTH" val="300.9"/>
  <p:tag name="KSO_WM_CREATIVE_CROP_ORG_HEIGHT" val="329.3"/>
  <p:tag name="KSO_WM_CREATIVE_CROP_SHAPE_LEFT" val="599.964"/>
  <p:tag name="KSO_WM_CREATIVE_CROP_SHAPE_TOP" val="414.45"/>
  <p:tag name="KSO_WM_CREATIVE_CROP_SHAPE_WIDTH" val="28.3331"/>
  <p:tag name="KSO_WM_CREATIVE_CROP_SHAPE_HEIGHT" val="5.82291"/>
</p:tagLst>
</file>

<file path=ppt/tags/tag143.xml><?xml version="1.0" encoding="utf-8"?>
<p:tagLst xmlns:p="http://schemas.openxmlformats.org/presentationml/2006/main">
  <p:tag name="PICTUREFILLRANGE" val="2c6e7530-7b18-4a69-a31d-5f058a0ee538"/>
  <p:tag name="KSO_WM_UNIT_VALUE" val="417*101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1"/>
  <p:tag name="KSO_WM_UNIT_ID" val="crop20194963_1*ζ_h_d*1_1_1"/>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40"/>
  <p:tag name="KSO_WM_BLIP_RECT_RIGHT" val="-194"/>
  <p:tag name="KSO_WM_BLIP_RECT_TOP" val="-234"/>
  <p:tag name="KSO_WM_BLIP_RECT_BOTTOM" val="-305"/>
  <p:tag name="KSO_WM_CREATIVE_CROP_ORG_LEFT" val="595.2"/>
  <p:tag name="KSO_WM_CREATIVE_CROP_ORG_TOP" val="155.5"/>
  <p:tag name="KSO_WM_CREATIVE_CROP_ORG_WIDTH" val="300.9"/>
  <p:tag name="KSO_WM_CREATIVE_CROP_ORG_HEIGHT" val="329.3"/>
  <p:tag name="KSO_WM_CREATIVE_CROP_SHAPE_LEFT" val="744.201"/>
  <p:tag name="KSO_WM_CREATIVE_CROP_SHAPE_TOP" val="243.645"/>
  <p:tag name="KSO_WM_CREATIVE_CROP_SHAPE_WIDTH" val="144.716"/>
  <p:tag name="KSO_WM_CREATIVE_CROP_SHAPE_HEIGHT" val="59.6154"/>
</p:tagLst>
</file>

<file path=ppt/tags/tag144.xml><?xml version="1.0" encoding="utf-8"?>
<p:tagLst xmlns:p="http://schemas.openxmlformats.org/presentationml/2006/main">
  <p:tag name="PICTUREFILLRANGE" val="2c6e7530-7b18-4a69-a31d-5f058a0ee538"/>
  <p:tag name="KSO_WM_UNIT_VALUE" val="903*967"/>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2"/>
  <p:tag name="KSO_WM_UNIT_ID" val="crop20194963_1*ζ_h_d*1_1_2"/>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44"/>
  <p:tag name="KSO_WM_BLIP_RECT_RIGHT" val="-310"/>
  <p:tag name="KSO_WM_BLIP_RECT_TOP" val="-78"/>
  <p:tag name="KSO_WM_BLIP_RECT_BOTTOM" val="-117"/>
  <p:tag name="KSO_WM_CREATIVE_CROP_ORG_LEFT" val="595.2"/>
  <p:tag name="KSO_WM_CREATIVE_CROP_ORG_TOP" val="155.5"/>
  <p:tag name="KSO_WM_CREATIVE_CROP_ORG_WIDTH" val="300.9"/>
  <p:tag name="KSO_WM_CREATIVE_CROP_ORG_HEIGHT" val="329.3"/>
  <p:tag name="KSO_WM_CREATIVE_CROP_SHAPE_LEFT" val="602.889"/>
  <p:tag name="KSO_WM_CREATIVE_CROP_SHAPE_TOP" val="205.13"/>
  <p:tag name="KSO_WM_CREATIVE_CROP_SHAPE_WIDTH" val="138.263"/>
  <p:tag name="KSO_WM_CREATIVE_CROP_SHAPE_HEIGHT" val="129.112"/>
  <p:tag name="KSO_WM_UNIT_PLACING_PICTURE_USER_VIEWPORT" val="{&quot;height&quot;:2896.0946276485411,&quot;width&quot;:2915.1382825759829}"/>
</p:tagLst>
</file>

<file path=ppt/tags/tag145.xml><?xml version="1.0" encoding="utf-8"?>
<p:tagLst xmlns:p="http://schemas.openxmlformats.org/presentationml/2006/main">
  <p:tag name="PICTUREFILLRANGE" val="2c6e7530-7b18-4a69-a31d-5f058a0ee538"/>
  <p:tag name="KSO_WM_UNIT_VALUE" val="516*553"/>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3"/>
  <p:tag name="KSO_WM_UNIT_ID" val="crop20194963_1*ζ_h_d*1_1_3"/>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52"/>
  <p:tag name="KSO_WM_BLIP_RECT_RIGHT" val="-542"/>
  <p:tag name="KSO_WM_BLIP_RECT_TOP" val="-316"/>
  <p:tag name="KSO_WM_BLIP_RECT_BOTTOM" val="-100"/>
  <p:tag name="KSO_WM_CREATIVE_CROP_ORG_LEFT" val="595.2"/>
  <p:tag name="KSO_WM_CREATIVE_CROP_ORG_TOP" val="155.5"/>
  <p:tag name="KSO_WM_CREATIVE_CROP_ORG_WIDTH" val="300.9"/>
  <p:tag name="KSO_WM_CREATIVE_CROP_ORG_HEIGHT" val="329.3"/>
  <p:tag name="KSO_WM_CREATIVE_CROP_SHAPE_LEFT" val="662.1"/>
  <p:tag name="KSO_WM_CREATIVE_CROP_SHAPE_TOP" val="337.088"/>
  <p:tag name="KSO_WM_CREATIVE_CROP_SHAPE_WIDTH" val="79.0506"/>
  <p:tag name="KSO_WM_CREATIVE_CROP_SHAPE_HEIGHT" val="73.8324"/>
</p:tagLst>
</file>

<file path=ppt/tags/tag146.xml><?xml version="1.0" encoding="utf-8"?>
<p:tagLst xmlns:p="http://schemas.openxmlformats.org/presentationml/2006/main">
  <p:tag name="PICTUREFILLRANGE" val="2c6e7530-7b18-4a69-a31d-5f058a0ee538"/>
  <p:tag name="KSO_WM_UNIT_VALUE" val="41*78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4"/>
  <p:tag name="KSO_WM_UNIT_ID" val="crop20194963_1*ζ_h_d*1_1_4"/>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77"/>
  <p:tag name="KSO_WM_BLIP_RECT_RIGHT" val="-380"/>
  <p:tag name="KSO_WM_BLIP_RECT_TOP" val="-5329"/>
  <p:tag name="KSO_WM_BLIP_RECT_BOTTOM" val="-1108"/>
  <p:tag name="KSO_WM_CREATIVE_CROP_ORG_LEFT" val="595.2"/>
  <p:tag name="KSO_WM_CREATIVE_CROP_ORG_TOP" val="155.5"/>
  <p:tag name="KSO_WM_CREATIVE_CROP_ORG_WIDTH" val="300.9"/>
  <p:tag name="KSO_WM_CREATIVE_CROP_ORG_HEIGHT" val="329.3"/>
  <p:tag name="KSO_WM_CREATIVE_CROP_SHAPE_LEFT" val="628.298"/>
  <p:tag name="KSO_WM_CREATIVE_CROP_SHAPE_TOP" val="414.45"/>
  <p:tag name="KSO_WM_CREATIVE_CROP_SHAPE_WIDTH" val="112.853"/>
  <p:tag name="KSO_WM_CREATIVE_CROP_SHAPE_HEIGHT" val="5.82299"/>
</p:tagLst>
</file>

<file path=ppt/tags/tag147.xml><?xml version="1.0" encoding="utf-8"?>
<p:tagLst xmlns:p="http://schemas.openxmlformats.org/presentationml/2006/main">
  <p:tag name="PICTUREFILLRANGE" val="2c6e7530-7b18-4a69-a31d-5f058a0ee538"/>
  <p:tag name="KSO_WM_UNIT_VALUE" val="903*861"/>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5"/>
  <p:tag name="KSO_WM_UNIT_ID" val="crop20194963_1*ζ_h_d*1_1_5"/>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64"/>
  <p:tag name="KSO_WM_BLIP_RECT_RIGHT" val="-246"/>
  <p:tag name="KSO_WM_BLIP_RECT_TOP" val="-156"/>
  <p:tag name="KSO_WM_BLIP_RECT_BOTTOM" val="-38"/>
  <p:tag name="KSO_WM_CREATIVE_CROP_ORG_LEFT" val="595.2"/>
  <p:tag name="KSO_WM_CREATIVE_CROP_ORG_TOP" val="155.5"/>
  <p:tag name="KSO_WM_CREATIVE_CROP_ORG_WIDTH" val="300.9"/>
  <p:tag name="KSO_WM_CREATIVE_CROP_ORG_HEIGHT" val="329.3"/>
  <p:tag name="KSO_WM_CREATIVE_CROP_SHAPE_LEFT" val="744.2"/>
  <p:tag name="KSO_WM_CREATIVE_CROP_SHAPE_TOP" val="306.058"/>
  <p:tag name="KSO_WM_CREATIVE_CROP_SHAPE_WIDTH" val="123.163"/>
  <p:tag name="KSO_WM_CREATIVE_CROP_SHAPE_HEIGHT" val="129.112"/>
  <p:tag name="KSO_WM_UNIT_PLACING_PICTURE_USER_VIEWPORT" val="{&quot;height&quot;:2896.0910952334989,&quot;width&quot;:2596.7869083623232}"/>
</p:tagLst>
</file>

<file path=ppt/tags/tag148.xml><?xml version="1.0" encoding="utf-8"?>
<p:tagLst xmlns:p="http://schemas.openxmlformats.org/presentationml/2006/main">
  <p:tag name="PICTUREFILLRANGE" val="2c6e7530-7b18-4a69-a31d-5f058a0ee538"/>
  <p:tag name="KSO_WM_UNIT_VALUE" val="318*29"/>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6"/>
  <p:tag name="KSO_WM_UNIT_ID" val="crop20194963_1*ζ_h_d*1_1_6"/>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8466"/>
  <p:tag name="KSO_WM_BLIP_RECT_RIGHT" val="-6622"/>
  <p:tag name="KSO_WM_BLIP_RECT_TOP" val="-307"/>
  <p:tag name="KSO_WM_BLIP_RECT_BOTTOM" val="-431"/>
  <p:tag name="KSO_WM_CREATIVE_CROP_ORG_LEFT" val="595.2"/>
  <p:tag name="KSO_WM_CREATIVE_CROP_ORG_TOP" val="155.5"/>
  <p:tag name="KSO_WM_CREATIVE_CROP_ORG_WIDTH" val="300.9"/>
  <p:tag name="KSO_WM_CREATIVE_CROP_ORG_HEIGHT" val="329.3"/>
  <p:tag name="KSO_WM_CREATIVE_CROP_SHAPE_LEFT" val="891.966"/>
  <p:tag name="KSO_WM_CREATIVE_CROP_SHAPE_TOP" val="243.646"/>
  <p:tag name="KSO_WM_CREATIVE_CROP_SHAPE_WIDTH" val="4.13417"/>
  <p:tag name="KSO_WM_CREATIVE_CROP_SHAPE_HEIGHT" val="45.4238"/>
</p:tagLst>
</file>

<file path=ppt/tags/tag149.xml><?xml version="1.0" encoding="utf-8"?>
<p:tagLst xmlns:p="http://schemas.openxmlformats.org/presentationml/2006/main">
  <p:tag name="PICTUREFILLRANGE" val="2c6e7530-7b18-4a69-a31d-5f058a0ee538"/>
  <p:tag name="KSO_WM_UNIT_VALUE" val="534*38"/>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7"/>
  <p:tag name="KSO_WM_UNIT_ID" val="crop20194963_1*ζ_h_d*1_1_7"/>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6088"/>
  <p:tag name="KSO_WM_BLIP_RECT_RIGHT" val="-5451"/>
  <p:tag name="KSO_WM_BLIP_RECT_TOP" val="-305"/>
  <p:tag name="KSO_WM_BLIP_RECT_BOTTOM" val="-93"/>
  <p:tag name="KSO_WM_CREATIVE_CROP_ORG_LEFT" val="595.2"/>
  <p:tag name="KSO_WM_CREATIVE_CROP_ORG_TOP" val="155.5"/>
  <p:tag name="KSO_WM_CREATIVE_CROP_ORG_WIDTH" val="300.9"/>
  <p:tag name="KSO_WM_CREATIVE_CROP_ORG_HEIGHT" val="329.3"/>
  <p:tag name="KSO_WM_CREATIVE_CROP_SHAPE_LEFT" val="870.413"/>
  <p:tag name="KSO_WM_CREATIVE_CROP_SHAPE_TOP" val="336.989"/>
  <p:tag name="KSO_WM_CREATIVE_CROP_SHAPE_WIDTH" val="5.3948"/>
  <p:tag name="KSO_WM_CREATIVE_CROP_SHAPE_HEIGHT" val="76.428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0.xml><?xml version="1.0" encoding="utf-8"?>
<p:tagLst xmlns:p="http://schemas.openxmlformats.org/presentationml/2006/main">
  <p:tag name="PICTUREFILLRANGE" val="2c6e7530-7b18-4a69-a31d-5f058a0ee538"/>
  <p:tag name="KSO_WM_UNIT_VALUE" val="680*32"/>
  <p:tag name="KSO_WM_UNIT_HIGHLIGHT" val="0"/>
  <p:tag name="KSO_WM_UNIT_COMPATIBLE" val="0"/>
  <p:tag name="KSO_WM_UNIT_DIAGRAM_ISNUMVISUAL" val="0"/>
  <p:tag name="KSO_WM_UNIT_DIAGRAM_ISREFERUNIT" val="0"/>
  <p:tag name="KSO_WM_DIAGRAM_GROUP_CODE" val="1531499458"/>
  <p:tag name="KSO_WM_UNIT_TYPE" val="ζ_h_d"/>
  <p:tag name="KSO_WM_UNIT_INDEX" val="1_1_8"/>
  <p:tag name="KSO_WM_UNIT_ID" val="crop20194963_1*ζ_h_d*1_1_8"/>
  <p:tag name="KSO_WM_TEMPLATE_CATEGORY" val="crop"/>
  <p:tag name="KSO_WM_TEMPLATE_INDEX" val="20194963"/>
  <p:tag name="KSO_WM_UNIT_LAYERLEVEL" val="1_1_1"/>
  <p:tag name="KSO_WM_TAG_VERSION" val="1.0"/>
  <p:tag name="KSO_WM_BEAUTIFY_FLAG" val="#wm#"/>
  <p:tag name="KSO_WM_UNIT_DIAGRAM_MODELTYPE" val="creativeCrop"/>
  <p:tag name="KSO_WM_BLIP_RECT_LEFT" val="-1148"/>
  <p:tag name="KSO_WM_BLIP_RECT_RIGHT" val="-12290"/>
  <p:tag name="KSO_WM_BLIP_RECT_TOP" val="-136"/>
  <p:tag name="KSO_WM_BLIP_RECT_BOTTOM" val="-155"/>
  <p:tag name="KSO_WM_CREATIVE_CROP_ORG_LEFT" val="595.2"/>
  <p:tag name="KSO_WM_CREATIVE_CROP_ORG_TOP" val="155.5"/>
  <p:tag name="KSO_WM_CREATIVE_CROP_ORG_WIDTH" val="300.9"/>
  <p:tag name="KSO_WM_CREATIVE_CROP_ORG_HEIGHT" val="329.3"/>
  <p:tag name="KSO_WM_CREATIVE_CROP_SHAPE_LEFT" val="595.2"/>
  <p:tag name="KSO_WM_CREATIVE_CROP_SHAPE_TOP" val="236.941"/>
  <p:tag name="KSO_WM_CREATIVE_CROP_SHAPE_WIDTH" val="4.63819"/>
  <p:tag name="KSO_WM_CREATIVE_CROP_SHAPE_HEIGHT" val="97.3005"/>
</p:tagLst>
</file>

<file path=ppt/tags/tag1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2.xml><?xml version="1.0" encoding="utf-8"?>
<p:tagLst xmlns:p="http://schemas.openxmlformats.org/presentationml/2006/main">
  <p:tag name="KSO_WM_BEAUTIFY_FLAG" val="#wm#"/>
  <p:tag name="KSO_WM_TEMPLATE_CATEGORY" val="custom"/>
  <p:tag name="KSO_WM_TEMPLATE_INDEX" val="20202616"/>
  <p:tag name="KSO_WM_SLIDE_ITEM_CNT" val="3"/>
  <p:tag name="KSO_WM_SPECIAL_SOURCE" val="bdnul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159.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1"/>
  <p:tag name="KSO_WM_UNIT_LAYERLEVEL" val="1_1_1"/>
  <p:tag name="KSO_WM_DIAGRAM_GROUP_CODE" val="l1-1"/>
  <p:tag name="KSO_WM_UNIT_ID" val="diagram20170899_3*l_h_i*1_2_1"/>
  <p:tag name="KSO_WM_UNIT_HIGHLIGHT" val="0"/>
  <p:tag name="KSO_WM_UNIT_COMPATIBLE" val="0"/>
  <p:tag name="KSO_WM_UNIT_DIAGRAM_ISNUMVISUAL" val="0"/>
  <p:tag name="KSO_WM_UNIT_DIAGRAM_ISREFERUNIT" val="0"/>
  <p:tag name="KSO_WM_UNIT_DIAGRAM_MODELTYPE" val="stripeEnum"/>
  <p:tag name="KSO_WM_UNIT_FILL_FORE_SCHEMECOLOR_INDEX" val="14"/>
  <p:tag name="KSO_WM_UNIT_FILL_TYPE" val="1"/>
  <p:tag name="KSO_WM_UNIT_TEXT_FILL_FORE_SCHEMECOLOR_INDEX" val="16"/>
  <p:tag name="KSO_WM_UNIT_TEXT_FILL_TYPE" val="1"/>
  <p:tag name="KSO_WM_UNIT_USESOURCEFORMAT_APPLY" val="1"/>
</p:tagLst>
</file>

<file path=ppt/tags/tag178.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3"/>
  <p:tag name="KSO_WM_UNIT_ID" val="diagram20170899_3*l_h_i*1_1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5"/>
  <p:tag name="KSO_WM_UNIT_LINE_FILL_TYPE" val="2"/>
  <p:tag name="KSO_WM_UNIT_TEXT_FILL_FORE_SCHEMECOLOR_INDEX" val="16"/>
  <p:tag name="KSO_WM_UNIT_TEXT_FILL_TYPE" val="1"/>
  <p:tag name="KSO_WM_UNIT_USESOURCEFORMAT_APPLY" val="1"/>
</p:tagLst>
</file>

<file path=ppt/tags/tag17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2"/>
  <p:tag name="KSO_WM_UNIT_ID" val="diagram20170899_3*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0.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1_1"/>
  <p:tag name="KSO_WM_UNIT_ID" val="diagram20170899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81.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1_1"/>
  <p:tag name="KSO_WM_UNIT_LAYERLEVEL" val="1_1_1"/>
  <p:tag name="KSO_WM_UNIT_VALUE" val="8"/>
  <p:tag name="KSO_WM_UNIT_HIGHLIGHT" val="0"/>
  <p:tag name="KSO_WM_UNIT_COMPATIBLE" val="0"/>
  <p:tag name="KSO_WM_DIAGRAM_GROUP_CODE" val="l1-1"/>
  <p:tag name="KSO_WM_UNIT_ID" val="diagram20170899_3*l_h_a*1_1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1_1"/>
  <p:tag name="KSO_WM_UNIT_LAYERLEVEL" val="1_1_1"/>
  <p:tag name="KSO_WM_UNIT_HIGHLIGHT" val="0"/>
  <p:tag name="KSO_WM_UNIT_COMPATIBLE" val="0"/>
  <p:tag name="KSO_WM_DIAGRAM_GROUP_CODE" val="l1-1"/>
  <p:tag name="KSO_WM_UNIT_ID" val="diagram20170899_3*l_h_f*1_1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4"/>
  <p:tag name="KSO_WM_UNIT_ID" val="diagram20170899_3*l_h_i*1_2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6"/>
  <p:tag name="KSO_WM_UNIT_LINE_FILL_TYPE" val="2"/>
  <p:tag name="KSO_WM_UNIT_TEXT_FILL_FORE_SCHEMECOLOR_INDEX" val="16"/>
  <p:tag name="KSO_WM_UNIT_TEXT_FILL_TYPE" val="1"/>
  <p:tag name="KSO_WM_UNIT_USESOURCEFORMAT_APPLY" val="1"/>
</p:tagLst>
</file>

<file path=ppt/tags/tag184.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3"/>
  <p:tag name="KSO_WM_UNIT_ID" val="diagram20170899_3*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2_2"/>
  <p:tag name="KSO_WM_UNIT_ID" val="diagram20170899_3*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86.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2_1"/>
  <p:tag name="KSO_WM_UNIT_LAYERLEVEL" val="1_1_1"/>
  <p:tag name="KSO_WM_UNIT_VALUE" val="8"/>
  <p:tag name="KSO_WM_UNIT_HIGHLIGHT" val="0"/>
  <p:tag name="KSO_WM_UNIT_COMPATIBLE" val="0"/>
  <p:tag name="KSO_WM_DIAGRAM_GROUP_CODE" val="l1-1"/>
  <p:tag name="KSO_WM_UNIT_ID" val="diagram20170899_3*l_h_a*1_2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2_1"/>
  <p:tag name="KSO_WM_UNIT_LAYERLEVEL" val="1_1_1"/>
  <p:tag name="KSO_WM_UNIT_HIGHLIGHT" val="0"/>
  <p:tag name="KSO_WM_UNIT_COMPATIBLE" val="0"/>
  <p:tag name="KSO_WM_DIAGRAM_GROUP_CODE" val="l1-1"/>
  <p:tag name="KSO_WM_UNIT_ID" val="diagram20170899_3*l_h_f*1_2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4"/>
  <p:tag name="KSO_WM_UNIT_ID" val="diagram20170899_3*l_h_i*1_3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7"/>
  <p:tag name="KSO_WM_UNIT_LINE_FILL_TYPE" val="2"/>
  <p:tag name="KSO_WM_UNIT_TEXT_FILL_FORE_SCHEMECOLOR_INDEX" val="16"/>
  <p:tag name="KSO_WM_UNIT_TEXT_FILL_TYPE" val="1"/>
  <p:tag name="KSO_WM_UNIT_USESOURCEFORMAT_APPLY" val="1"/>
</p:tagLst>
</file>

<file path=ppt/tags/tag18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3"/>
  <p:tag name="KSO_WM_UNIT_ID" val="diagram20170899_3*l_h_i*1_3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0.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2"/>
  <p:tag name="KSO_WM_UNIT_ID" val="diagram20170899_3*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91.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3_1"/>
  <p:tag name="KSO_WM_UNIT_LAYERLEVEL" val="1_1_1"/>
  <p:tag name="KSO_WM_UNIT_VALUE" val="8"/>
  <p:tag name="KSO_WM_UNIT_HIGHLIGHT" val="0"/>
  <p:tag name="KSO_WM_UNIT_COMPATIBLE" val="0"/>
  <p:tag name="KSO_WM_DIAGRAM_GROUP_CODE" val="l1-1"/>
  <p:tag name="KSO_WM_UNIT_ID" val="diagram20170899_3*l_h_a*1_3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3_1"/>
  <p:tag name="KSO_WM_UNIT_LAYERLEVEL" val="1_1_1"/>
  <p:tag name="KSO_WM_UNIT_HIGHLIGHT" val="0"/>
  <p:tag name="KSO_WM_UNIT_COMPATIBLE" val="0"/>
  <p:tag name="KSO_WM_DIAGRAM_GROUP_CODE" val="l1-1"/>
  <p:tag name="KSO_WM_UNIT_ID" val="diagram20170899_3*l_h_f*1_3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4_4"/>
  <p:tag name="KSO_WM_UNIT_ID" val="diagram20170899_3*l_h_i*1_4_4"/>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LINE_FORE_SCHEMECOLOR_INDEX" val="8"/>
  <p:tag name="KSO_WM_UNIT_LINE_FILL_TYPE" val="2"/>
  <p:tag name="KSO_WM_UNIT_TEXT_FILL_FORE_SCHEMECOLOR_INDEX" val="16"/>
  <p:tag name="KSO_WM_UNIT_TEXT_FILL_TYPE" val="1"/>
  <p:tag name="KSO_WM_UNIT_USESOURCEFORMAT_APPLY" val="1"/>
</p:tagLst>
</file>

<file path=ppt/tags/tag194.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4_3"/>
  <p:tag name="KSO_WM_UNIT_ID" val="diagram20170899_3*l_h_i*1_4_3"/>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FILL_FORE_SCHEMECOLOR_INDEX" val="8"/>
  <p:tag name="KSO_WM_UNIT_FILL_TYPE" val="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4_2"/>
  <p:tag name="KSO_WM_UNIT_ID" val="diagram20170899_3*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DIAGRAM_MODELTYPE" val="stripeEnum"/>
  <p:tag name="KSO_WM_UNIT_TEXT_FILL_FORE_SCHEMECOLOR_INDEX" val="16"/>
  <p:tag name="KSO_WM_UNIT_TEXT_FILL_TYPE" val="1"/>
  <p:tag name="KSO_WM_UNIT_USESOURCEFORMAT_APPLY" val="1"/>
</p:tagLst>
</file>

<file path=ppt/tags/tag196.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a"/>
  <p:tag name="KSO_WM_UNIT_INDEX" val="1_4_1"/>
  <p:tag name="KSO_WM_UNIT_LAYERLEVEL" val="1_1_1"/>
  <p:tag name="KSO_WM_UNIT_VALUE" val="8"/>
  <p:tag name="KSO_WM_UNIT_HIGHLIGHT" val="0"/>
  <p:tag name="KSO_WM_UNIT_COMPATIBLE" val="0"/>
  <p:tag name="KSO_WM_DIAGRAM_GROUP_CODE" val="l1-1"/>
  <p:tag name="KSO_WM_UNIT_ID" val="diagram20170899_3*l_h_a*1_4_1"/>
  <p:tag name="KSO_WM_UNIT_ISCONTENTSTITLE" val="0"/>
  <p:tag name="KSO_WM_UNIT_NOCLEAR" val="0"/>
  <p:tag name="KSO_WM_UNIT_DIAGRAM_ISNUMVISUAL" val="0"/>
  <p:tag name="KSO_WM_UNIT_DIAGRAM_ISREFERUNIT" val="0"/>
  <p:tag name="KSO_WM_UNIT_PRESET_TEXT" val="添加标题"/>
  <p:tag name="KSO_WM_UNIT_DIAGRAM_MODELTYPE" val="stripeEnum"/>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f"/>
  <p:tag name="KSO_WM_UNIT_INDEX" val="1_4_1"/>
  <p:tag name="KSO_WM_UNIT_LAYERLEVEL" val="1_1_1"/>
  <p:tag name="KSO_WM_UNIT_HIGHLIGHT" val="0"/>
  <p:tag name="KSO_WM_UNIT_COMPATIBLE" val="0"/>
  <p:tag name="KSO_WM_DIAGRAM_GROUP_CODE" val="l1-1"/>
  <p:tag name="KSO_WM_UNIT_ID" val="diagram20170899_3*l_h_f*1_4_1"/>
  <p:tag name="KSO_WM_UNIT_NOCLEAR" val="0"/>
  <p:tag name="KSO_WM_UNIT_DIAGRAM_ISNUMVISUAL" val="0"/>
  <p:tag name="KSO_WM_UNIT_DIAGRAM_ISREFERUNIT" val="0"/>
  <p:tag name="KSO_WM_UNIT_PRESET_TEXT" val="单击此处添加文本具体内容，简明扼要的阐述您的观点。"/>
  <p:tag name="KSO_WM_UNIT_VALUE" val="52"/>
  <p:tag name="KSO_WM_UNIT_DIAGRAM_MODELTYPE" val="stripeEnum"/>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3_1"/>
  <p:tag name="KSO_WM_UNIT_LAYERLEVEL" val="1_1_1"/>
  <p:tag name="KSO_WM_DIAGRAM_GROUP_CODE" val="l1-1"/>
  <p:tag name="KSO_WM_UNIT_ID" val="diagram20170899_3*l_h_i*1_3_1"/>
  <p:tag name="KSO_WM_UNIT_HIGHLIGHT" val="0"/>
  <p:tag name="KSO_WM_UNIT_COMPATIBLE" val="0"/>
  <p:tag name="KSO_WM_UNIT_DIAGRAM_ISNUMVISUAL" val="0"/>
  <p:tag name="KSO_WM_UNIT_DIAGRAM_ISREFERUNIT" val="0"/>
  <p:tag name="KSO_WM_UNIT_DIAGRAM_MODELTYPE" val="stripeEnum"/>
  <p:tag name="KSO_WM_UNIT_FILL_FORE_SCHEMECOLOR_INDEX" val="14"/>
  <p:tag name="KSO_WM_UNIT_FILL_TYPE" val="1"/>
  <p:tag name="KSO_WM_UNIT_TEXT_FILL_FORE_SCHEMECOLOR_INDEX" val="16"/>
  <p:tag name="KSO_WM_UNIT_TEXT_FILL_TYPE" val="1"/>
  <p:tag name="KSO_WM_UNIT_USESOURCEFORMAT_APPLY" val="1"/>
</p:tagLst>
</file>

<file path=ppt/tags/tag199.xml><?xml version="1.0" encoding="utf-8"?>
<p:tagLst xmlns:p="http://schemas.openxmlformats.org/presentationml/2006/main">
  <p:tag name="KSO_WM_TEMPLATE_CATEGORY" val="diagram"/>
  <p:tag name="KSO_WM_TEMPLATE_INDEX" val="20170899"/>
  <p:tag name="KSO_WM_TAG_VERSION" val="1.0"/>
  <p:tag name="KSO_WM_BEAUTIFY_FLAG" val="#wm#"/>
  <p:tag name="KSO_WM_UNIT_TYPE" val="l_h_i"/>
  <p:tag name="KSO_WM_UNIT_INDEX" val="1_4_1"/>
  <p:tag name="KSO_WM_UNIT_LAYERLEVEL" val="1_1_1"/>
  <p:tag name="KSO_WM_DIAGRAM_GROUP_CODE" val="l1-1"/>
  <p:tag name="KSO_WM_UNIT_ID" val="diagram20170899_3*l_h_i*1_4_1"/>
  <p:tag name="KSO_WM_UNIT_HIGHLIGHT" val="0"/>
  <p:tag name="KSO_WM_UNIT_COMPATIBLE" val="0"/>
  <p:tag name="KSO_WM_UNIT_DIAGRAM_ISNUMVISUAL" val="0"/>
  <p:tag name="KSO_WM_UNIT_DIAGRAM_ISREFERUNIT" val="0"/>
  <p:tag name="KSO_WM_UNIT_DIAGRAM_MODELTYPE" val="stripeEnum"/>
  <p:tag name="KSO_WM_UNIT_FILL_FORE_SCHEMECOLOR_INDEX" val="14"/>
  <p:tag name="KSO_WM_UNIT_FILL_TYPE" val="1"/>
  <p:tag name="KSO_WM_UNIT_TEXT_FILL_FORE_SCHEMECOLOR_INDEX" val="16"/>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0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1.xml><?xml version="1.0" encoding="utf-8"?>
<p:tagLst xmlns:p="http://schemas.openxmlformats.org/presentationml/2006/main">
  <p:tag name="KSO_WM_BEAUTIFY_FLAG" val="#wm#"/>
  <p:tag name="KSO_WM_TEMPLATE_CATEGORY" val="custom"/>
  <p:tag name="KSO_WM_TEMPLATE_INDEX" val="20191204"/>
</p:tagLst>
</file>

<file path=ppt/tags/tag202.xml><?xml version="1.0" encoding="utf-8"?>
<p:tagLst xmlns:p="http://schemas.openxmlformats.org/presentationml/2006/main">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 name="KSO_WM_UNIT_TEXT_PART_ID" val="3-d"/>
  <p:tag name="KSO_WM_UNIT_TEXT_PART_SIZE" val="254.64*644.5"/>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2898_1*f*1"/>
  <p:tag name="KSO_WM_TEMPLATE_CATEGORY" val="diagram"/>
  <p:tag name="KSO_WM_TEMPLATE_INDEX" val="20192898"/>
  <p:tag name="KSO_WM_UNIT_LAYERLEVEL" val="1"/>
  <p:tag name="KSO_WM_TAG_VERSION" val="1.0"/>
  <p:tag name="KSO_WM_BEAUTIFY_FLAG" val="#wm#"/>
  <p:tag name="KSO_WM_UNIT_COLOR_SCHEME_SHAPE_ID" val="12"/>
  <p:tag name="KSO_WM_UNIT_COLOR_SCHEME_PARENT_PAGE" val="0_1"/>
  <p:tag name="KSO_WM_UNIT_ADJUSTLAYOUT_ID" val="12"/>
  <p:tag name="KSO_WM_UNIT_TEXT_PART_ID_V2" val="d-3-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0"/>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0"/>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21.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22.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24.xml><?xml version="1.0" encoding="utf-8"?>
<p:tagLst xmlns:p="http://schemas.openxmlformats.org/presentationml/2006/main">
  <p:tag name="KSO_WM_BEAUTIFY_FLAG" val="#wm#"/>
  <p:tag name="KSO_WM_TEMPLATE_CATEGORY" val="custom"/>
  <p:tag name="KSO_WM_TEMPLATE_INDEX" val="20191204"/>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7.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31.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8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8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8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6.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9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99.xml><?xml version="1.0" encoding="utf-8"?>
<p:tagLst xmlns:p="http://schemas.openxmlformats.org/presentationml/2006/main">
  <p:tag name="KSO_WM_UNIT_DIAGRAM_MODELTYPE" val="stripeEnum"/>
  <p:tag name="KSO_WM_UNIT_ISCONTENTSTITLE" val="0"/>
  <p:tag name="KSO_WM_UNIT_PRESET_TEXT" val="01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1_1"/>
  <p:tag name="KSO_WM_UNIT_ID" val="diagram20201612_1*h_a*1_1"/>
  <p:tag name="KSO_WM_TEMPLATE_CATEGORY" val="diagram"/>
  <p:tag name="KSO_WM_TEMPLATE_INDEX" val="20201612"/>
  <p:tag name="KSO_WM_UNIT_LAYERLEVEL" val="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9833</Words>
  <Application>WPS 演示</Application>
  <PresentationFormat>自定义</PresentationFormat>
  <Paragraphs>602</Paragraphs>
  <Slides>62</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62</vt:i4>
      </vt:variant>
    </vt:vector>
  </HeadingPairs>
  <TitlesOfParts>
    <vt:vector size="77" baseType="lpstr">
      <vt:lpstr>Arial</vt:lpstr>
      <vt:lpstr>宋体</vt:lpstr>
      <vt:lpstr>Wingdings</vt:lpstr>
      <vt:lpstr>黑体</vt:lpstr>
      <vt:lpstr>微软雅黑</vt:lpstr>
      <vt:lpstr>华文细黑</vt:lpstr>
      <vt:lpstr>字魂70号-灵悦黑体</vt:lpstr>
      <vt:lpstr>Segoe UI</vt:lpstr>
      <vt:lpstr>隶书</vt:lpstr>
      <vt:lpstr>Arial Unicode MS</vt:lpstr>
      <vt:lpstr>Wingdings</vt:lpstr>
      <vt:lpstr>等线</vt:lpstr>
      <vt:lpstr>华康俪金黑W8(P)</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343</cp:revision>
  <dcterms:created xsi:type="dcterms:W3CDTF">2019-11-11T13:37:00Z</dcterms:created>
  <dcterms:modified xsi:type="dcterms:W3CDTF">2022-03-01T01:48:35Z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